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slides/slide8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4" r:id="rId2"/>
  </p:sldMasterIdLst>
  <p:notesMasterIdLst>
    <p:notesMasterId r:id="rId99"/>
  </p:notesMasterIdLst>
  <p:handoutMasterIdLst>
    <p:handoutMasterId r:id="rId100"/>
  </p:handoutMasterIdLst>
  <p:sldIdLst>
    <p:sldId id="1846" r:id="rId3"/>
    <p:sldId id="1941" r:id="rId4"/>
    <p:sldId id="1946" r:id="rId5"/>
    <p:sldId id="1965" r:id="rId6"/>
    <p:sldId id="1948" r:id="rId7"/>
    <p:sldId id="1952" r:id="rId8"/>
    <p:sldId id="1950" r:id="rId9"/>
    <p:sldId id="1953" r:id="rId10"/>
    <p:sldId id="1955" r:id="rId11"/>
    <p:sldId id="2103" r:id="rId12"/>
    <p:sldId id="2008" r:id="rId13"/>
    <p:sldId id="2010" r:id="rId14"/>
    <p:sldId id="2022" r:id="rId15"/>
    <p:sldId id="2009" r:id="rId16"/>
    <p:sldId id="2011" r:id="rId17"/>
    <p:sldId id="2013" r:id="rId18"/>
    <p:sldId id="2077" r:id="rId19"/>
    <p:sldId id="2016" r:id="rId20"/>
    <p:sldId id="2015" r:id="rId21"/>
    <p:sldId id="2066" r:id="rId22"/>
    <p:sldId id="2081" r:id="rId23"/>
    <p:sldId id="2075" r:id="rId24"/>
    <p:sldId id="1818" r:id="rId25"/>
    <p:sldId id="2111" r:id="rId26"/>
    <p:sldId id="2082" r:id="rId27"/>
    <p:sldId id="2076" r:id="rId28"/>
    <p:sldId id="2109" r:id="rId29"/>
    <p:sldId id="2110" r:id="rId30"/>
    <p:sldId id="2112" r:id="rId31"/>
    <p:sldId id="2113" r:id="rId32"/>
    <p:sldId id="2114" r:id="rId33"/>
    <p:sldId id="2023" r:id="rId34"/>
    <p:sldId id="2083" r:id="rId35"/>
    <p:sldId id="2073" r:id="rId36"/>
    <p:sldId id="2085" r:id="rId37"/>
    <p:sldId id="2086" r:id="rId38"/>
    <p:sldId id="2084" r:id="rId39"/>
    <p:sldId id="2067" r:id="rId40"/>
    <p:sldId id="1850" r:id="rId41"/>
    <p:sldId id="2034" r:id="rId42"/>
    <p:sldId id="2029" r:id="rId43"/>
    <p:sldId id="2058" r:id="rId44"/>
    <p:sldId id="2108" r:id="rId45"/>
    <p:sldId id="2054" r:id="rId46"/>
    <p:sldId id="2059" r:id="rId47"/>
    <p:sldId id="2050" r:id="rId48"/>
    <p:sldId id="2101" r:id="rId49"/>
    <p:sldId id="2090" r:id="rId50"/>
    <p:sldId id="2091" r:id="rId51"/>
    <p:sldId id="2093" r:id="rId52"/>
    <p:sldId id="2097" r:id="rId53"/>
    <p:sldId id="2096" r:id="rId54"/>
    <p:sldId id="2098" r:id="rId55"/>
    <p:sldId id="2099" r:id="rId56"/>
    <p:sldId id="2102" r:id="rId57"/>
    <p:sldId id="2095" r:id="rId58"/>
    <p:sldId id="1995" r:id="rId59"/>
    <p:sldId id="2104" r:id="rId60"/>
    <p:sldId id="2087" r:id="rId61"/>
    <p:sldId id="2004" r:id="rId62"/>
    <p:sldId id="1994" r:id="rId63"/>
    <p:sldId id="2089" r:id="rId64"/>
    <p:sldId id="2068" r:id="rId65"/>
    <p:sldId id="1996" r:id="rId66"/>
    <p:sldId id="2057" r:id="rId67"/>
    <p:sldId id="2105" r:id="rId68"/>
    <p:sldId id="2106" r:id="rId69"/>
    <p:sldId id="2065" r:id="rId70"/>
    <p:sldId id="2064" r:id="rId71"/>
    <p:sldId id="2069" r:id="rId72"/>
    <p:sldId id="1848" r:id="rId73"/>
    <p:sldId id="2088" r:id="rId74"/>
    <p:sldId id="2051" r:id="rId75"/>
    <p:sldId id="1973" r:id="rId76"/>
    <p:sldId id="2031" r:id="rId77"/>
    <p:sldId id="1967" r:id="rId78"/>
    <p:sldId id="1982" r:id="rId79"/>
    <p:sldId id="1935" r:id="rId80"/>
    <p:sldId id="1924" r:id="rId81"/>
    <p:sldId id="2074" r:id="rId82"/>
    <p:sldId id="1999" r:id="rId83"/>
    <p:sldId id="1959" r:id="rId84"/>
    <p:sldId id="1966" r:id="rId85"/>
    <p:sldId id="1876" r:id="rId86"/>
    <p:sldId id="1858" r:id="rId87"/>
    <p:sldId id="1859" r:id="rId88"/>
    <p:sldId id="1984" r:id="rId89"/>
    <p:sldId id="2037" r:id="rId90"/>
    <p:sldId id="2038" r:id="rId91"/>
    <p:sldId id="1925" r:id="rId92"/>
    <p:sldId id="2046" r:id="rId93"/>
    <p:sldId id="2040" r:id="rId94"/>
    <p:sldId id="2042" r:id="rId95"/>
    <p:sldId id="2043" r:id="rId96"/>
    <p:sldId id="2044" r:id="rId97"/>
    <p:sldId id="2045" r:id="rId98"/>
  </p:sldIdLst>
  <p:sldSz cx="9906000" cy="6858000" type="A4"/>
  <p:notesSz cx="6794500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0000"/>
    <a:srgbClr val="FFCCFF"/>
    <a:srgbClr val="00FFFF"/>
    <a:srgbClr val="0033CC"/>
    <a:srgbClr val="333399"/>
    <a:srgbClr val="FFFFCC"/>
    <a:srgbClr val="FFFF99"/>
    <a:srgbClr val="6699FF"/>
    <a:srgbClr val="CCECFF"/>
    <a:srgbClr val="99CC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8" autoAdjust="0"/>
    <p:restoredTop sz="88777" autoAdjust="0"/>
  </p:normalViewPr>
  <p:slideViewPr>
    <p:cSldViewPr snapToGrid="0">
      <p:cViewPr varScale="1">
        <p:scale>
          <a:sx n="65" d="100"/>
          <a:sy n="65" d="100"/>
        </p:scale>
        <p:origin x="-1278" y="-114"/>
      </p:cViewPr>
      <p:guideLst>
        <p:guide orient="horz" pos="675"/>
        <p:guide pos="3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-2940" y="-102"/>
      </p:cViewPr>
      <p:guideLst>
        <p:guide orient="horz" pos="3128"/>
        <p:guide pos="214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1BB073-5558-4965-ADD1-C1D4198D56D0}" type="doc">
      <dgm:prSet loTypeId="urn:microsoft.com/office/officeart/2005/8/layout/cycle6" loCatId="cycle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de-DE"/>
        </a:p>
      </dgm:t>
    </dgm:pt>
    <dgm:pt modelId="{324A7CA2-2809-41F6-AAE6-5AFA394051EB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de-DE" sz="1600" dirty="0" smtClean="0"/>
            <a:t>Global Sampling Event</a:t>
          </a:r>
          <a:endParaRPr lang="de-DE" sz="1600" dirty="0"/>
        </a:p>
      </dgm:t>
    </dgm:pt>
    <dgm:pt modelId="{EAB34A06-0580-4E16-A6EA-7FA45DB4FCD8}" type="parTrans" cxnId="{5298B853-8F18-4BCC-97CC-A8BB8AA6BE36}">
      <dgm:prSet/>
      <dgm:spPr/>
      <dgm:t>
        <a:bodyPr/>
        <a:lstStyle/>
        <a:p>
          <a:endParaRPr lang="de-DE" sz="2000"/>
        </a:p>
      </dgm:t>
    </dgm:pt>
    <dgm:pt modelId="{1D4F9C1A-0D5C-45C8-AD46-EC6EC1FE30E8}" type="sibTrans" cxnId="{5298B853-8F18-4BCC-97CC-A8BB8AA6BE36}">
      <dgm:prSet/>
      <dgm:spPr/>
      <dgm:t>
        <a:bodyPr/>
        <a:lstStyle/>
        <a:p>
          <a:endParaRPr lang="de-DE" sz="2000"/>
        </a:p>
      </dgm:t>
    </dgm:pt>
    <dgm:pt modelId="{102CF505-04C3-4F91-8CA8-A0CB75C43674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 smtClean="0"/>
            <a:t>Orchestrated</a:t>
          </a:r>
          <a:endParaRPr lang="de-DE" sz="1600" dirty="0"/>
        </a:p>
      </dgm:t>
    </dgm:pt>
    <dgm:pt modelId="{D815817F-B26E-4688-9A66-DC13475DAA58}" type="parTrans" cxnId="{B01EDABC-BC4B-4F3B-93C1-18BC78B18E76}">
      <dgm:prSet/>
      <dgm:spPr/>
      <dgm:t>
        <a:bodyPr/>
        <a:lstStyle/>
        <a:p>
          <a:endParaRPr lang="de-DE" sz="2000"/>
        </a:p>
      </dgm:t>
    </dgm:pt>
    <dgm:pt modelId="{11C75A93-3714-489B-8797-07B19E561986}" type="sibTrans" cxnId="{B01EDABC-BC4B-4F3B-93C1-18BC78B18E76}">
      <dgm:prSet/>
      <dgm:spPr/>
      <dgm:t>
        <a:bodyPr/>
        <a:lstStyle/>
        <a:p>
          <a:endParaRPr lang="de-DE" sz="2000"/>
        </a:p>
      </dgm:t>
    </dgm:pt>
    <dgm:pt modelId="{C9E9B594-0E3B-4942-8423-30D9D688D592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 smtClean="0"/>
            <a:t>Contexual</a:t>
          </a:r>
          <a:r>
            <a:rPr lang="de-DE" sz="1600" dirty="0" smtClean="0"/>
            <a:t> Data</a:t>
          </a:r>
          <a:endParaRPr lang="de-DE" sz="1600" dirty="0"/>
        </a:p>
      </dgm:t>
    </dgm:pt>
    <dgm:pt modelId="{8CAD8F8B-9B25-4001-839C-232370592F53}" type="parTrans" cxnId="{C262E9B8-E085-47E6-8AFB-DE0F6159A820}">
      <dgm:prSet/>
      <dgm:spPr/>
      <dgm:t>
        <a:bodyPr/>
        <a:lstStyle/>
        <a:p>
          <a:endParaRPr lang="de-DE" sz="2000"/>
        </a:p>
      </dgm:t>
    </dgm:pt>
    <dgm:pt modelId="{98A0C110-7718-48E2-BEF2-7FEC047E6F0C}" type="sibTrans" cxnId="{C262E9B8-E085-47E6-8AFB-DE0F6159A820}">
      <dgm:prSet/>
      <dgm:spPr/>
      <dgm:t>
        <a:bodyPr/>
        <a:lstStyle/>
        <a:p>
          <a:endParaRPr lang="de-DE" sz="2000"/>
        </a:p>
      </dgm:t>
    </dgm:pt>
    <dgm:pt modelId="{A5A271E8-A0F3-4BAF-91D6-87FB30C16169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de-DE" sz="1600" dirty="0" smtClean="0"/>
            <a:t>Fixed in Time</a:t>
          </a:r>
        </a:p>
        <a:p>
          <a:r>
            <a:rPr lang="de-DE" sz="1600" dirty="0" smtClean="0"/>
            <a:t>June 21</a:t>
          </a:r>
          <a:r>
            <a:rPr lang="de-DE" sz="1600" baseline="30000" dirty="0" smtClean="0"/>
            <a:t>st </a:t>
          </a:r>
          <a:r>
            <a:rPr lang="de-DE" sz="1600" dirty="0" smtClean="0"/>
            <a:t>2014</a:t>
          </a:r>
          <a:endParaRPr lang="de-DE" sz="1600" dirty="0"/>
        </a:p>
      </dgm:t>
    </dgm:pt>
    <dgm:pt modelId="{15F4F6A3-DE52-451B-ADA1-4D695BC919DE}" type="parTrans" cxnId="{0E91BC01-E2DF-4AB2-A03D-755DED0E0850}">
      <dgm:prSet/>
      <dgm:spPr/>
      <dgm:t>
        <a:bodyPr/>
        <a:lstStyle/>
        <a:p>
          <a:endParaRPr lang="de-DE" sz="2000"/>
        </a:p>
      </dgm:t>
    </dgm:pt>
    <dgm:pt modelId="{44A0F0A9-7E1A-46C6-8E99-C56F3574DAF1}" type="sibTrans" cxnId="{0E91BC01-E2DF-4AB2-A03D-755DED0E0850}">
      <dgm:prSet/>
      <dgm:spPr/>
      <dgm:t>
        <a:bodyPr/>
        <a:lstStyle/>
        <a:p>
          <a:endParaRPr lang="de-DE" sz="2000"/>
        </a:p>
      </dgm:t>
    </dgm:pt>
    <dgm:pt modelId="{67096F1A-6CCD-4B80-93D2-4F9104C0E02C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 smtClean="0"/>
            <a:t>Standardized</a:t>
          </a:r>
          <a:r>
            <a:rPr lang="de-DE" sz="1600" dirty="0" smtClean="0"/>
            <a:t> </a:t>
          </a:r>
          <a:r>
            <a:rPr lang="de-DE" sz="1600" dirty="0" err="1" smtClean="0"/>
            <a:t>Protocols</a:t>
          </a:r>
          <a:endParaRPr lang="de-DE" sz="1600" dirty="0" smtClean="0"/>
        </a:p>
      </dgm:t>
    </dgm:pt>
    <dgm:pt modelId="{423C7AF9-037B-400C-A85C-BE11DCF8CAC3}" type="parTrans" cxnId="{3F5986AE-C82A-4C64-B914-A8D8CB33755B}">
      <dgm:prSet/>
      <dgm:spPr/>
      <dgm:t>
        <a:bodyPr/>
        <a:lstStyle/>
        <a:p>
          <a:endParaRPr lang="de-DE" sz="2000"/>
        </a:p>
      </dgm:t>
    </dgm:pt>
    <dgm:pt modelId="{0CF5B731-D26F-4C15-BFF3-E23149325C1D}" type="sibTrans" cxnId="{3F5986AE-C82A-4C64-B914-A8D8CB33755B}">
      <dgm:prSet/>
      <dgm:spPr/>
      <dgm:t>
        <a:bodyPr/>
        <a:lstStyle/>
        <a:p>
          <a:endParaRPr lang="de-DE" sz="2000"/>
        </a:p>
      </dgm:t>
    </dgm:pt>
    <dgm:pt modelId="{3B4A6E1A-B5A2-434A-8C83-E8A739E8AA05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de-DE" sz="1600" dirty="0" err="1" smtClean="0"/>
            <a:t>Microbial</a:t>
          </a:r>
          <a:r>
            <a:rPr lang="de-DE" sz="1600" dirty="0" smtClean="0"/>
            <a:t> </a:t>
          </a:r>
          <a:r>
            <a:rPr lang="de-DE" sz="1600" dirty="0" err="1" smtClean="0"/>
            <a:t>Diversity</a:t>
          </a:r>
          <a:r>
            <a:rPr lang="de-DE" sz="1600" dirty="0" smtClean="0"/>
            <a:t> &amp; </a:t>
          </a:r>
          <a:r>
            <a:rPr lang="de-DE" sz="1600" dirty="0" err="1" smtClean="0"/>
            <a:t>Function</a:t>
          </a:r>
          <a:endParaRPr lang="de-DE" sz="1600" dirty="0"/>
        </a:p>
      </dgm:t>
    </dgm:pt>
    <dgm:pt modelId="{1E60B3C9-04A5-452D-A5F4-FB679B115B16}" type="parTrans" cxnId="{286A8AF6-35A0-4180-B25A-79F6867353C7}">
      <dgm:prSet/>
      <dgm:spPr/>
      <dgm:t>
        <a:bodyPr/>
        <a:lstStyle/>
        <a:p>
          <a:endParaRPr lang="en-GB"/>
        </a:p>
      </dgm:t>
    </dgm:pt>
    <dgm:pt modelId="{7CD5E9BE-918D-4C3E-95E4-4E7C54B7EEFE}" type="sibTrans" cxnId="{286A8AF6-35A0-4180-B25A-79F6867353C7}">
      <dgm:prSet/>
      <dgm:spPr/>
      <dgm:t>
        <a:bodyPr/>
        <a:lstStyle/>
        <a:p>
          <a:endParaRPr lang="en-GB"/>
        </a:p>
      </dgm:t>
    </dgm:pt>
    <dgm:pt modelId="{224ABF4A-93E8-4AE9-8633-68D303B34EA6}" type="pres">
      <dgm:prSet presAssocID="{111BB073-5558-4965-ADD1-C1D4198D56D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F5CEEBFB-CB16-459E-9711-56C138200547}" type="pres">
      <dgm:prSet presAssocID="{324A7CA2-2809-41F6-AAE6-5AFA394051E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FD80AF9-C58B-4039-BC7B-3FDBB38C9C89}" type="pres">
      <dgm:prSet presAssocID="{324A7CA2-2809-41F6-AAE6-5AFA394051EB}" presName="spNode" presStyleCnt="0"/>
      <dgm:spPr/>
    </dgm:pt>
    <dgm:pt modelId="{91A4FE0B-DB91-4CAC-8B05-AF44AA1F1427}" type="pres">
      <dgm:prSet presAssocID="{1D4F9C1A-0D5C-45C8-AD46-EC6EC1FE30E8}" presName="sibTrans" presStyleLbl="sibTrans1D1" presStyleIdx="0" presStyleCnt="6"/>
      <dgm:spPr/>
      <dgm:t>
        <a:bodyPr/>
        <a:lstStyle/>
        <a:p>
          <a:endParaRPr lang="de-DE"/>
        </a:p>
      </dgm:t>
    </dgm:pt>
    <dgm:pt modelId="{409E7B29-A8FB-4DE8-B42C-0CCF958608F3}" type="pres">
      <dgm:prSet presAssocID="{102CF505-04C3-4F91-8CA8-A0CB75C43674}" presName="node" presStyleLbl="node1" presStyleIdx="1" presStyleCnt="6" custScaleX="10333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16259E3-48E7-453E-AFD1-067C391ADCEB}" type="pres">
      <dgm:prSet presAssocID="{102CF505-04C3-4F91-8CA8-A0CB75C43674}" presName="spNode" presStyleCnt="0"/>
      <dgm:spPr/>
    </dgm:pt>
    <dgm:pt modelId="{CFA134BB-232B-4562-956D-F6DD7A7B3164}" type="pres">
      <dgm:prSet presAssocID="{11C75A93-3714-489B-8797-07B19E561986}" presName="sibTrans" presStyleLbl="sibTrans1D1" presStyleIdx="1" presStyleCnt="6"/>
      <dgm:spPr/>
      <dgm:t>
        <a:bodyPr/>
        <a:lstStyle/>
        <a:p>
          <a:endParaRPr lang="de-DE"/>
        </a:p>
      </dgm:t>
    </dgm:pt>
    <dgm:pt modelId="{47694ED8-CB16-4BD1-BC8E-F6173CEF0F44}" type="pres">
      <dgm:prSet presAssocID="{C9E9B594-0E3B-4942-8423-30D9D688D592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7FBA8AC-41B7-4999-A909-82896F46A2DE}" type="pres">
      <dgm:prSet presAssocID="{C9E9B594-0E3B-4942-8423-30D9D688D592}" presName="spNode" presStyleCnt="0"/>
      <dgm:spPr/>
    </dgm:pt>
    <dgm:pt modelId="{8863AE9F-25CC-4ED1-BF3B-3C07D8AA29E1}" type="pres">
      <dgm:prSet presAssocID="{98A0C110-7718-48E2-BEF2-7FEC047E6F0C}" presName="sibTrans" presStyleLbl="sibTrans1D1" presStyleIdx="2" presStyleCnt="6"/>
      <dgm:spPr/>
      <dgm:t>
        <a:bodyPr/>
        <a:lstStyle/>
        <a:p>
          <a:endParaRPr lang="de-DE"/>
        </a:p>
      </dgm:t>
    </dgm:pt>
    <dgm:pt modelId="{EFD04E5C-225F-4318-861E-ADE9B9117D38}" type="pres">
      <dgm:prSet presAssocID="{3B4A6E1A-B5A2-434A-8C83-E8A739E8AA05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B6D9D8-5874-4A95-847E-EA99EED1A0C6}" type="pres">
      <dgm:prSet presAssocID="{3B4A6E1A-B5A2-434A-8C83-E8A739E8AA05}" presName="spNode" presStyleCnt="0"/>
      <dgm:spPr/>
    </dgm:pt>
    <dgm:pt modelId="{22917128-A8FE-4EFE-B6D6-191C11A16B12}" type="pres">
      <dgm:prSet presAssocID="{7CD5E9BE-918D-4C3E-95E4-4E7C54B7EEFE}" presName="sibTrans" presStyleLbl="sibTrans1D1" presStyleIdx="3" presStyleCnt="6"/>
      <dgm:spPr/>
      <dgm:t>
        <a:bodyPr/>
        <a:lstStyle/>
        <a:p>
          <a:endParaRPr lang="en-GB"/>
        </a:p>
      </dgm:t>
    </dgm:pt>
    <dgm:pt modelId="{DF102C22-BDD5-4455-8DA8-6502CB46D71C}" type="pres">
      <dgm:prSet presAssocID="{67096F1A-6CCD-4B80-93D2-4F9104C0E02C}" presName="node" presStyleLbl="node1" presStyleIdx="4" presStyleCnt="6" custScaleX="10333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3DDE3AB-5F8B-448C-A0CC-7BF586242132}" type="pres">
      <dgm:prSet presAssocID="{67096F1A-6CCD-4B80-93D2-4F9104C0E02C}" presName="spNode" presStyleCnt="0"/>
      <dgm:spPr/>
    </dgm:pt>
    <dgm:pt modelId="{4B746D32-0F9E-49C4-929F-D431431BD33B}" type="pres">
      <dgm:prSet presAssocID="{0CF5B731-D26F-4C15-BFF3-E23149325C1D}" presName="sibTrans" presStyleLbl="sibTrans1D1" presStyleIdx="4" presStyleCnt="6"/>
      <dgm:spPr/>
      <dgm:t>
        <a:bodyPr/>
        <a:lstStyle/>
        <a:p>
          <a:endParaRPr lang="de-DE"/>
        </a:p>
      </dgm:t>
    </dgm:pt>
    <dgm:pt modelId="{3003E9F6-1F60-4195-8A2E-91B974AAC8A4}" type="pres">
      <dgm:prSet presAssocID="{A5A271E8-A0F3-4BAF-91D6-87FB30C1616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033667B-E14E-46BC-9188-B0533B0025C8}" type="pres">
      <dgm:prSet presAssocID="{A5A271E8-A0F3-4BAF-91D6-87FB30C16169}" presName="spNode" presStyleCnt="0"/>
      <dgm:spPr/>
    </dgm:pt>
    <dgm:pt modelId="{C81F174D-1ACC-4010-B240-DA791F4878E7}" type="pres">
      <dgm:prSet presAssocID="{44A0F0A9-7E1A-46C6-8E99-C56F3574DAF1}" presName="sibTrans" presStyleLbl="sibTrans1D1" presStyleIdx="5" presStyleCnt="6"/>
      <dgm:spPr/>
      <dgm:t>
        <a:bodyPr/>
        <a:lstStyle/>
        <a:p>
          <a:endParaRPr lang="de-DE"/>
        </a:p>
      </dgm:t>
    </dgm:pt>
  </dgm:ptLst>
  <dgm:cxnLst>
    <dgm:cxn modelId="{7B767358-C75C-460A-974C-3015669312E1}" type="presOf" srcId="{3B4A6E1A-B5A2-434A-8C83-E8A739E8AA05}" destId="{EFD04E5C-225F-4318-861E-ADE9B9117D38}" srcOrd="0" destOrd="0" presId="urn:microsoft.com/office/officeart/2005/8/layout/cycle6"/>
    <dgm:cxn modelId="{0E91BC01-E2DF-4AB2-A03D-755DED0E0850}" srcId="{111BB073-5558-4965-ADD1-C1D4198D56D0}" destId="{A5A271E8-A0F3-4BAF-91D6-87FB30C16169}" srcOrd="5" destOrd="0" parTransId="{15F4F6A3-DE52-451B-ADA1-4D695BC919DE}" sibTransId="{44A0F0A9-7E1A-46C6-8E99-C56F3574DAF1}"/>
    <dgm:cxn modelId="{67225E52-C276-4D20-8FAC-620D4247B604}" type="presOf" srcId="{C9E9B594-0E3B-4942-8423-30D9D688D592}" destId="{47694ED8-CB16-4BD1-BC8E-F6173CEF0F44}" srcOrd="0" destOrd="0" presId="urn:microsoft.com/office/officeart/2005/8/layout/cycle6"/>
    <dgm:cxn modelId="{C262E9B8-E085-47E6-8AFB-DE0F6159A820}" srcId="{111BB073-5558-4965-ADD1-C1D4198D56D0}" destId="{C9E9B594-0E3B-4942-8423-30D9D688D592}" srcOrd="2" destOrd="0" parTransId="{8CAD8F8B-9B25-4001-839C-232370592F53}" sibTransId="{98A0C110-7718-48E2-BEF2-7FEC047E6F0C}"/>
    <dgm:cxn modelId="{7E41CE2F-0670-417C-81C8-0FA05179C884}" type="presOf" srcId="{7CD5E9BE-918D-4C3E-95E4-4E7C54B7EEFE}" destId="{22917128-A8FE-4EFE-B6D6-191C11A16B12}" srcOrd="0" destOrd="0" presId="urn:microsoft.com/office/officeart/2005/8/layout/cycle6"/>
    <dgm:cxn modelId="{BCA29E34-7E5F-4C28-9347-3F5B8E4CAFA7}" type="presOf" srcId="{11C75A93-3714-489B-8797-07B19E561986}" destId="{CFA134BB-232B-4562-956D-F6DD7A7B3164}" srcOrd="0" destOrd="0" presId="urn:microsoft.com/office/officeart/2005/8/layout/cycle6"/>
    <dgm:cxn modelId="{0018D618-62B5-42A5-9B34-99397C9C18E3}" type="presOf" srcId="{1D4F9C1A-0D5C-45C8-AD46-EC6EC1FE30E8}" destId="{91A4FE0B-DB91-4CAC-8B05-AF44AA1F1427}" srcOrd="0" destOrd="0" presId="urn:microsoft.com/office/officeart/2005/8/layout/cycle6"/>
    <dgm:cxn modelId="{EB83FF7F-4218-4721-AA85-B7D65919DDDB}" type="presOf" srcId="{102CF505-04C3-4F91-8CA8-A0CB75C43674}" destId="{409E7B29-A8FB-4DE8-B42C-0CCF958608F3}" srcOrd="0" destOrd="0" presId="urn:microsoft.com/office/officeart/2005/8/layout/cycle6"/>
    <dgm:cxn modelId="{2242222B-7452-4960-8968-9C34EE5E15CF}" type="presOf" srcId="{98A0C110-7718-48E2-BEF2-7FEC047E6F0C}" destId="{8863AE9F-25CC-4ED1-BF3B-3C07D8AA29E1}" srcOrd="0" destOrd="0" presId="urn:microsoft.com/office/officeart/2005/8/layout/cycle6"/>
    <dgm:cxn modelId="{3F5986AE-C82A-4C64-B914-A8D8CB33755B}" srcId="{111BB073-5558-4965-ADD1-C1D4198D56D0}" destId="{67096F1A-6CCD-4B80-93D2-4F9104C0E02C}" srcOrd="4" destOrd="0" parTransId="{423C7AF9-037B-400C-A85C-BE11DCF8CAC3}" sibTransId="{0CF5B731-D26F-4C15-BFF3-E23149325C1D}"/>
    <dgm:cxn modelId="{B01EDABC-BC4B-4F3B-93C1-18BC78B18E76}" srcId="{111BB073-5558-4965-ADD1-C1D4198D56D0}" destId="{102CF505-04C3-4F91-8CA8-A0CB75C43674}" srcOrd="1" destOrd="0" parTransId="{D815817F-B26E-4688-9A66-DC13475DAA58}" sibTransId="{11C75A93-3714-489B-8797-07B19E561986}"/>
    <dgm:cxn modelId="{9EF1772F-9960-4E94-A51A-1409C780459C}" type="presOf" srcId="{67096F1A-6CCD-4B80-93D2-4F9104C0E02C}" destId="{DF102C22-BDD5-4455-8DA8-6502CB46D71C}" srcOrd="0" destOrd="0" presId="urn:microsoft.com/office/officeart/2005/8/layout/cycle6"/>
    <dgm:cxn modelId="{5298B853-8F18-4BCC-97CC-A8BB8AA6BE36}" srcId="{111BB073-5558-4965-ADD1-C1D4198D56D0}" destId="{324A7CA2-2809-41F6-AAE6-5AFA394051EB}" srcOrd="0" destOrd="0" parTransId="{EAB34A06-0580-4E16-A6EA-7FA45DB4FCD8}" sibTransId="{1D4F9C1A-0D5C-45C8-AD46-EC6EC1FE30E8}"/>
    <dgm:cxn modelId="{5CFCC181-5665-4E78-95F0-E7229C7D2609}" type="presOf" srcId="{44A0F0A9-7E1A-46C6-8E99-C56F3574DAF1}" destId="{C81F174D-1ACC-4010-B240-DA791F4878E7}" srcOrd="0" destOrd="0" presId="urn:microsoft.com/office/officeart/2005/8/layout/cycle6"/>
    <dgm:cxn modelId="{286A8AF6-35A0-4180-B25A-79F6867353C7}" srcId="{111BB073-5558-4965-ADD1-C1D4198D56D0}" destId="{3B4A6E1A-B5A2-434A-8C83-E8A739E8AA05}" srcOrd="3" destOrd="0" parTransId="{1E60B3C9-04A5-452D-A5F4-FB679B115B16}" sibTransId="{7CD5E9BE-918D-4C3E-95E4-4E7C54B7EEFE}"/>
    <dgm:cxn modelId="{D7CB5FBD-F9B6-4EEC-9102-2E187B0C58B7}" type="presOf" srcId="{0CF5B731-D26F-4C15-BFF3-E23149325C1D}" destId="{4B746D32-0F9E-49C4-929F-D431431BD33B}" srcOrd="0" destOrd="0" presId="urn:microsoft.com/office/officeart/2005/8/layout/cycle6"/>
    <dgm:cxn modelId="{278118A9-3815-40DC-A1E7-67636C4954C2}" type="presOf" srcId="{324A7CA2-2809-41F6-AAE6-5AFA394051EB}" destId="{F5CEEBFB-CB16-459E-9711-56C138200547}" srcOrd="0" destOrd="0" presId="urn:microsoft.com/office/officeart/2005/8/layout/cycle6"/>
    <dgm:cxn modelId="{E51EDA32-4E05-405C-A5E0-801181145096}" type="presOf" srcId="{A5A271E8-A0F3-4BAF-91D6-87FB30C16169}" destId="{3003E9F6-1F60-4195-8A2E-91B974AAC8A4}" srcOrd="0" destOrd="0" presId="urn:microsoft.com/office/officeart/2005/8/layout/cycle6"/>
    <dgm:cxn modelId="{34505387-F7B2-4C17-BF83-49AB1AA9E6F6}" type="presOf" srcId="{111BB073-5558-4965-ADD1-C1D4198D56D0}" destId="{224ABF4A-93E8-4AE9-8633-68D303B34EA6}" srcOrd="0" destOrd="0" presId="urn:microsoft.com/office/officeart/2005/8/layout/cycle6"/>
    <dgm:cxn modelId="{0E087E1E-4AA1-401F-9359-94A33D098176}" type="presParOf" srcId="{224ABF4A-93E8-4AE9-8633-68D303B34EA6}" destId="{F5CEEBFB-CB16-459E-9711-56C138200547}" srcOrd="0" destOrd="0" presId="urn:microsoft.com/office/officeart/2005/8/layout/cycle6"/>
    <dgm:cxn modelId="{9313AE40-3158-4769-AD98-C4FF67BDCFC4}" type="presParOf" srcId="{224ABF4A-93E8-4AE9-8633-68D303B34EA6}" destId="{CFD80AF9-C58B-4039-BC7B-3FDBB38C9C89}" srcOrd="1" destOrd="0" presId="urn:microsoft.com/office/officeart/2005/8/layout/cycle6"/>
    <dgm:cxn modelId="{28BB338D-08AD-479E-9B04-EC770FC0A024}" type="presParOf" srcId="{224ABF4A-93E8-4AE9-8633-68D303B34EA6}" destId="{91A4FE0B-DB91-4CAC-8B05-AF44AA1F1427}" srcOrd="2" destOrd="0" presId="urn:microsoft.com/office/officeart/2005/8/layout/cycle6"/>
    <dgm:cxn modelId="{C6FD8651-2C9D-4863-908C-EC5B0AC392B9}" type="presParOf" srcId="{224ABF4A-93E8-4AE9-8633-68D303B34EA6}" destId="{409E7B29-A8FB-4DE8-B42C-0CCF958608F3}" srcOrd="3" destOrd="0" presId="urn:microsoft.com/office/officeart/2005/8/layout/cycle6"/>
    <dgm:cxn modelId="{740550B3-7E2A-4D3B-A81F-A1A9599177A6}" type="presParOf" srcId="{224ABF4A-93E8-4AE9-8633-68D303B34EA6}" destId="{916259E3-48E7-453E-AFD1-067C391ADCEB}" srcOrd="4" destOrd="0" presId="urn:microsoft.com/office/officeart/2005/8/layout/cycle6"/>
    <dgm:cxn modelId="{7F7EC1DE-B4C4-42A7-8077-E8DED480DAA5}" type="presParOf" srcId="{224ABF4A-93E8-4AE9-8633-68D303B34EA6}" destId="{CFA134BB-232B-4562-956D-F6DD7A7B3164}" srcOrd="5" destOrd="0" presId="urn:microsoft.com/office/officeart/2005/8/layout/cycle6"/>
    <dgm:cxn modelId="{95576082-6C33-43F3-856A-62D8BD8CAF01}" type="presParOf" srcId="{224ABF4A-93E8-4AE9-8633-68D303B34EA6}" destId="{47694ED8-CB16-4BD1-BC8E-F6173CEF0F44}" srcOrd="6" destOrd="0" presId="urn:microsoft.com/office/officeart/2005/8/layout/cycle6"/>
    <dgm:cxn modelId="{713717D1-BB5D-4A4B-9FEB-33F9BF364F7D}" type="presParOf" srcId="{224ABF4A-93E8-4AE9-8633-68D303B34EA6}" destId="{F7FBA8AC-41B7-4999-A909-82896F46A2DE}" srcOrd="7" destOrd="0" presId="urn:microsoft.com/office/officeart/2005/8/layout/cycle6"/>
    <dgm:cxn modelId="{B8BF87B9-D136-46B6-9F0A-E073D5025586}" type="presParOf" srcId="{224ABF4A-93E8-4AE9-8633-68D303B34EA6}" destId="{8863AE9F-25CC-4ED1-BF3B-3C07D8AA29E1}" srcOrd="8" destOrd="0" presId="urn:microsoft.com/office/officeart/2005/8/layout/cycle6"/>
    <dgm:cxn modelId="{D520B416-5075-402A-A11B-BB973C87115A}" type="presParOf" srcId="{224ABF4A-93E8-4AE9-8633-68D303B34EA6}" destId="{EFD04E5C-225F-4318-861E-ADE9B9117D38}" srcOrd="9" destOrd="0" presId="urn:microsoft.com/office/officeart/2005/8/layout/cycle6"/>
    <dgm:cxn modelId="{E8BEE950-150B-4A24-910D-302CB55A1FB7}" type="presParOf" srcId="{224ABF4A-93E8-4AE9-8633-68D303B34EA6}" destId="{6FB6D9D8-5874-4A95-847E-EA99EED1A0C6}" srcOrd="10" destOrd="0" presId="urn:microsoft.com/office/officeart/2005/8/layout/cycle6"/>
    <dgm:cxn modelId="{CD201B6F-E410-4401-9D0A-975AE3F1C9A7}" type="presParOf" srcId="{224ABF4A-93E8-4AE9-8633-68D303B34EA6}" destId="{22917128-A8FE-4EFE-B6D6-191C11A16B12}" srcOrd="11" destOrd="0" presId="urn:microsoft.com/office/officeart/2005/8/layout/cycle6"/>
    <dgm:cxn modelId="{405787D9-90F3-4A06-81E4-FC0CEECBD5E2}" type="presParOf" srcId="{224ABF4A-93E8-4AE9-8633-68D303B34EA6}" destId="{DF102C22-BDD5-4455-8DA8-6502CB46D71C}" srcOrd="12" destOrd="0" presId="urn:microsoft.com/office/officeart/2005/8/layout/cycle6"/>
    <dgm:cxn modelId="{CCFB3866-4801-4C8A-B6DC-ED0FA6C253F1}" type="presParOf" srcId="{224ABF4A-93E8-4AE9-8633-68D303B34EA6}" destId="{C3DDE3AB-5F8B-448C-A0CC-7BF586242132}" srcOrd="13" destOrd="0" presId="urn:microsoft.com/office/officeart/2005/8/layout/cycle6"/>
    <dgm:cxn modelId="{4127E47C-41D5-4346-88C8-1C423EAFB8C4}" type="presParOf" srcId="{224ABF4A-93E8-4AE9-8633-68D303B34EA6}" destId="{4B746D32-0F9E-49C4-929F-D431431BD33B}" srcOrd="14" destOrd="0" presId="urn:microsoft.com/office/officeart/2005/8/layout/cycle6"/>
    <dgm:cxn modelId="{15B7C3AF-5404-4112-BB50-200E742DB559}" type="presParOf" srcId="{224ABF4A-93E8-4AE9-8633-68D303B34EA6}" destId="{3003E9F6-1F60-4195-8A2E-91B974AAC8A4}" srcOrd="15" destOrd="0" presId="urn:microsoft.com/office/officeart/2005/8/layout/cycle6"/>
    <dgm:cxn modelId="{FFB6131E-FDB9-46DD-834C-2ABD045FC677}" type="presParOf" srcId="{224ABF4A-93E8-4AE9-8633-68D303B34EA6}" destId="{A033667B-E14E-46BC-9188-B0533B0025C8}" srcOrd="16" destOrd="0" presId="urn:microsoft.com/office/officeart/2005/8/layout/cycle6"/>
    <dgm:cxn modelId="{09B8F77A-112E-4375-BC40-238B57E22EAC}" type="presParOf" srcId="{224ABF4A-93E8-4AE9-8633-68D303B34EA6}" destId="{C81F174D-1ACC-4010-B240-DA791F4878E7}" srcOrd="17" destOrd="0" presId="urn:microsoft.com/office/officeart/2005/8/layout/cycle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5CEEBFB-CB16-459E-9711-56C138200547}">
      <dsp:nvSpPr>
        <dsp:cNvPr id="0" name=""/>
        <dsp:cNvSpPr/>
      </dsp:nvSpPr>
      <dsp:spPr>
        <a:xfrm>
          <a:off x="4229336" y="1914"/>
          <a:ext cx="1683810" cy="109447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Global Sampling Event</a:t>
          </a:r>
          <a:endParaRPr lang="de-DE" sz="1600" kern="1200" dirty="0"/>
        </a:p>
      </dsp:txBody>
      <dsp:txXfrm>
        <a:off x="4229336" y="1914"/>
        <a:ext cx="1683810" cy="1094476"/>
      </dsp:txXfrm>
    </dsp:sp>
    <dsp:sp modelId="{91A4FE0B-DB91-4CAC-8B05-AF44AA1F1427}">
      <dsp:nvSpPr>
        <dsp:cNvPr id="0" name=""/>
        <dsp:cNvSpPr/>
      </dsp:nvSpPr>
      <dsp:spPr>
        <a:xfrm>
          <a:off x="2490938" y="549152"/>
          <a:ext cx="5160605" cy="5160605"/>
        </a:xfrm>
        <a:custGeom>
          <a:avLst/>
          <a:gdLst/>
          <a:ahLst/>
          <a:cxnLst/>
          <a:rect l="0" t="0" r="0" b="0"/>
          <a:pathLst>
            <a:path>
              <a:moveTo>
                <a:pt x="3432987" y="144960"/>
              </a:moveTo>
              <a:arcTo wR="2580302" hR="2580302" stAng="17357799" swAng="1502717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9E7B29-A8FB-4DE8-B42C-0CCF958608F3}">
      <dsp:nvSpPr>
        <dsp:cNvPr id="0" name=""/>
        <dsp:cNvSpPr/>
      </dsp:nvSpPr>
      <dsp:spPr>
        <a:xfrm>
          <a:off x="6435899" y="1292065"/>
          <a:ext cx="1739898" cy="109447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 smtClean="0"/>
            <a:t>Orchestrated</a:t>
          </a:r>
          <a:endParaRPr lang="de-DE" sz="1600" kern="1200" dirty="0"/>
        </a:p>
      </dsp:txBody>
      <dsp:txXfrm>
        <a:off x="6435899" y="1292065"/>
        <a:ext cx="1739898" cy="1094476"/>
      </dsp:txXfrm>
    </dsp:sp>
    <dsp:sp modelId="{CFA134BB-232B-4562-956D-F6DD7A7B3164}">
      <dsp:nvSpPr>
        <dsp:cNvPr id="0" name=""/>
        <dsp:cNvSpPr/>
      </dsp:nvSpPr>
      <dsp:spPr>
        <a:xfrm>
          <a:off x="2490938" y="549152"/>
          <a:ext cx="5160605" cy="5160605"/>
        </a:xfrm>
        <a:custGeom>
          <a:avLst/>
          <a:gdLst/>
          <a:ahLst/>
          <a:cxnLst/>
          <a:rect l="0" t="0" r="0" b="0"/>
          <a:pathLst>
            <a:path>
              <a:moveTo>
                <a:pt x="5055580" y="1851631"/>
              </a:moveTo>
              <a:arcTo wR="2580302" hR="2580302" stAng="20615798" swAng="1968403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694ED8-CB16-4BD1-BC8E-F6173CEF0F44}">
      <dsp:nvSpPr>
        <dsp:cNvPr id="0" name=""/>
        <dsp:cNvSpPr/>
      </dsp:nvSpPr>
      <dsp:spPr>
        <a:xfrm>
          <a:off x="6463943" y="3872368"/>
          <a:ext cx="1683810" cy="109447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 smtClean="0"/>
            <a:t>Contexual</a:t>
          </a:r>
          <a:r>
            <a:rPr lang="de-DE" sz="1600" kern="1200" dirty="0" smtClean="0"/>
            <a:t> Data</a:t>
          </a:r>
          <a:endParaRPr lang="de-DE" sz="1600" kern="1200" dirty="0"/>
        </a:p>
      </dsp:txBody>
      <dsp:txXfrm>
        <a:off x="6463943" y="3872368"/>
        <a:ext cx="1683810" cy="1094476"/>
      </dsp:txXfrm>
    </dsp:sp>
    <dsp:sp modelId="{8863AE9F-25CC-4ED1-BF3B-3C07D8AA29E1}">
      <dsp:nvSpPr>
        <dsp:cNvPr id="0" name=""/>
        <dsp:cNvSpPr/>
      </dsp:nvSpPr>
      <dsp:spPr>
        <a:xfrm>
          <a:off x="2490938" y="549152"/>
          <a:ext cx="5160605" cy="5160605"/>
        </a:xfrm>
        <a:custGeom>
          <a:avLst/>
          <a:gdLst/>
          <a:ahLst/>
          <a:cxnLst/>
          <a:rect l="0" t="0" r="0" b="0"/>
          <a:pathLst>
            <a:path>
              <a:moveTo>
                <a:pt x="4383776" y="4425686"/>
              </a:moveTo>
              <a:arcTo wR="2580302" hR="2580302" stAng="2739484" swAng="1502717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D04E5C-225F-4318-861E-ADE9B9117D38}">
      <dsp:nvSpPr>
        <dsp:cNvPr id="0" name=""/>
        <dsp:cNvSpPr/>
      </dsp:nvSpPr>
      <dsp:spPr>
        <a:xfrm>
          <a:off x="4229336" y="5162519"/>
          <a:ext cx="1683810" cy="109447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 smtClean="0"/>
            <a:t>Microbial</a:t>
          </a:r>
          <a:r>
            <a:rPr lang="de-DE" sz="1600" kern="1200" dirty="0" smtClean="0"/>
            <a:t> </a:t>
          </a:r>
          <a:r>
            <a:rPr lang="de-DE" sz="1600" kern="1200" dirty="0" err="1" smtClean="0"/>
            <a:t>Diversity</a:t>
          </a:r>
          <a:r>
            <a:rPr lang="de-DE" sz="1600" kern="1200" dirty="0" smtClean="0"/>
            <a:t> &amp; </a:t>
          </a:r>
          <a:r>
            <a:rPr lang="de-DE" sz="1600" kern="1200" dirty="0" err="1" smtClean="0"/>
            <a:t>Function</a:t>
          </a:r>
          <a:endParaRPr lang="de-DE" sz="1600" kern="1200" dirty="0"/>
        </a:p>
      </dsp:txBody>
      <dsp:txXfrm>
        <a:off x="4229336" y="5162519"/>
        <a:ext cx="1683810" cy="1094476"/>
      </dsp:txXfrm>
    </dsp:sp>
    <dsp:sp modelId="{22917128-A8FE-4EFE-B6D6-191C11A16B12}">
      <dsp:nvSpPr>
        <dsp:cNvPr id="0" name=""/>
        <dsp:cNvSpPr/>
      </dsp:nvSpPr>
      <dsp:spPr>
        <a:xfrm>
          <a:off x="2490938" y="549152"/>
          <a:ext cx="5160605" cy="5160605"/>
        </a:xfrm>
        <a:custGeom>
          <a:avLst/>
          <a:gdLst/>
          <a:ahLst/>
          <a:cxnLst/>
          <a:rect l="0" t="0" r="0" b="0"/>
          <a:pathLst>
            <a:path>
              <a:moveTo>
                <a:pt x="1727617" y="5015644"/>
              </a:moveTo>
              <a:arcTo wR="2580302" hR="2580302" stAng="6557799" swAng="1502717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102C22-BDD5-4455-8DA8-6502CB46D71C}">
      <dsp:nvSpPr>
        <dsp:cNvPr id="0" name=""/>
        <dsp:cNvSpPr/>
      </dsp:nvSpPr>
      <dsp:spPr>
        <a:xfrm>
          <a:off x="1966684" y="3872368"/>
          <a:ext cx="1739898" cy="109447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err="1" smtClean="0"/>
            <a:t>Standardized</a:t>
          </a:r>
          <a:r>
            <a:rPr lang="de-DE" sz="1600" kern="1200" dirty="0" smtClean="0"/>
            <a:t> </a:t>
          </a:r>
          <a:r>
            <a:rPr lang="de-DE" sz="1600" kern="1200" dirty="0" err="1" smtClean="0"/>
            <a:t>Protocols</a:t>
          </a:r>
          <a:endParaRPr lang="de-DE" sz="1600" kern="1200" dirty="0" smtClean="0"/>
        </a:p>
      </dsp:txBody>
      <dsp:txXfrm>
        <a:off x="1966684" y="3872368"/>
        <a:ext cx="1739898" cy="1094476"/>
      </dsp:txXfrm>
    </dsp:sp>
    <dsp:sp modelId="{4B746D32-0F9E-49C4-929F-D431431BD33B}">
      <dsp:nvSpPr>
        <dsp:cNvPr id="0" name=""/>
        <dsp:cNvSpPr/>
      </dsp:nvSpPr>
      <dsp:spPr>
        <a:xfrm>
          <a:off x="2490938" y="549152"/>
          <a:ext cx="5160605" cy="5160605"/>
        </a:xfrm>
        <a:custGeom>
          <a:avLst/>
          <a:gdLst/>
          <a:ahLst/>
          <a:cxnLst/>
          <a:rect l="0" t="0" r="0" b="0"/>
          <a:pathLst>
            <a:path>
              <a:moveTo>
                <a:pt x="105024" y="3308974"/>
              </a:moveTo>
              <a:arcTo wR="2580302" hR="2580302" stAng="9815798" swAng="1968403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03E9F6-1F60-4195-8A2E-91B974AAC8A4}">
      <dsp:nvSpPr>
        <dsp:cNvPr id="0" name=""/>
        <dsp:cNvSpPr/>
      </dsp:nvSpPr>
      <dsp:spPr>
        <a:xfrm>
          <a:off x="1994728" y="1292065"/>
          <a:ext cx="1683810" cy="109447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Fixed in Time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June 21</a:t>
          </a:r>
          <a:r>
            <a:rPr lang="de-DE" sz="1600" kern="1200" baseline="30000" dirty="0" smtClean="0"/>
            <a:t>st </a:t>
          </a:r>
          <a:r>
            <a:rPr lang="de-DE" sz="1600" kern="1200" dirty="0" smtClean="0"/>
            <a:t>2014</a:t>
          </a:r>
          <a:endParaRPr lang="de-DE" sz="1600" kern="1200" dirty="0"/>
        </a:p>
      </dsp:txBody>
      <dsp:txXfrm>
        <a:off x="1994728" y="1292065"/>
        <a:ext cx="1683810" cy="1094476"/>
      </dsp:txXfrm>
    </dsp:sp>
    <dsp:sp modelId="{C81F174D-1ACC-4010-B240-DA791F4878E7}">
      <dsp:nvSpPr>
        <dsp:cNvPr id="0" name=""/>
        <dsp:cNvSpPr/>
      </dsp:nvSpPr>
      <dsp:spPr>
        <a:xfrm>
          <a:off x="2490938" y="549152"/>
          <a:ext cx="5160605" cy="5160605"/>
        </a:xfrm>
        <a:custGeom>
          <a:avLst/>
          <a:gdLst/>
          <a:ahLst/>
          <a:cxnLst/>
          <a:rect l="0" t="0" r="0" b="0"/>
          <a:pathLst>
            <a:path>
              <a:moveTo>
                <a:pt x="776828" y="734918"/>
              </a:moveTo>
              <a:arcTo wR="2580302" hR="2580302" stAng="13539484" swAng="1502717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024" cy="47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27" tIns="46612" rIns="93227" bIns="46612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476" y="0"/>
            <a:ext cx="2945024" cy="47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27" tIns="46612" rIns="93227" bIns="46612" numCol="1" anchor="t" anchorCtr="0" compatLnSpc="1">
            <a:prstTxWarp prst="textNoShape">
              <a:avLst/>
            </a:prstTxWarp>
          </a:bodyPr>
          <a:lstStyle>
            <a:lvl1pPr algn="r" defTabSz="933450" eaLnBrk="0" hangingPunct="0"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70804"/>
            <a:ext cx="2945024" cy="4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27" tIns="46612" rIns="93227" bIns="46612" numCol="1" anchor="b" anchorCtr="0" compatLnSpc="1">
            <a:prstTxWarp prst="textNoShape">
              <a:avLst/>
            </a:prstTxWarp>
          </a:bodyPr>
          <a:lstStyle>
            <a:lvl1pPr defTabSz="933450" eaLnBrk="0" hangingPunct="0"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6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476" y="9470804"/>
            <a:ext cx="2945024" cy="4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27" tIns="46612" rIns="93227" bIns="46612" numCol="1" anchor="b" anchorCtr="0" compatLnSpc="1">
            <a:prstTxWarp prst="textNoShape">
              <a:avLst/>
            </a:prstTxWarp>
          </a:bodyPr>
          <a:lstStyle>
            <a:lvl1pPr algn="r" defTabSz="933450" eaLnBrk="0" hangingPunct="0">
              <a:defRPr sz="1400"/>
            </a:lvl1pPr>
          </a:lstStyle>
          <a:p>
            <a:pPr>
              <a:defRPr/>
            </a:pPr>
            <a:fld id="{170236C1-0230-4D24-A714-AA9762FBCDE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1281982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024" cy="47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27" tIns="46612" rIns="93227" bIns="46612" numCol="1" anchor="t" anchorCtr="0" compatLnSpc="1">
            <a:prstTxWarp prst="textNoShape">
              <a:avLst/>
            </a:prstTxWarp>
          </a:bodyPr>
          <a:lstStyle>
            <a:lvl1pPr defTabSz="933450" eaLnBrk="0" hangingPunct="0"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476" y="0"/>
            <a:ext cx="2945024" cy="47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27" tIns="46612" rIns="93227" bIns="46612" numCol="1" anchor="t" anchorCtr="0" compatLnSpc="1">
            <a:prstTxWarp prst="textNoShape">
              <a:avLst/>
            </a:prstTxWarp>
          </a:bodyPr>
          <a:lstStyle>
            <a:lvl1pPr algn="r" defTabSz="933450" eaLnBrk="0" hangingPunct="0"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44538" y="782638"/>
            <a:ext cx="5308600" cy="36766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7626" y="4696490"/>
            <a:ext cx="4979248" cy="4463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27" tIns="46612" rIns="93227" bIns="466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Klicken Sie, um die Formate des Vorlagentextes zu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70804"/>
            <a:ext cx="2945024" cy="4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27" tIns="46612" rIns="93227" bIns="46612" numCol="1" anchor="b" anchorCtr="0" compatLnSpc="1">
            <a:prstTxWarp prst="textNoShape">
              <a:avLst/>
            </a:prstTxWarp>
          </a:bodyPr>
          <a:lstStyle>
            <a:lvl1pPr defTabSz="933450" eaLnBrk="0" hangingPunct="0">
              <a:defRPr sz="14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476" y="9470804"/>
            <a:ext cx="2945024" cy="4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227" tIns="46612" rIns="93227" bIns="46612" numCol="1" anchor="b" anchorCtr="0" compatLnSpc="1">
            <a:prstTxWarp prst="textNoShape">
              <a:avLst/>
            </a:prstTxWarp>
          </a:bodyPr>
          <a:lstStyle>
            <a:lvl1pPr algn="r" defTabSz="933450" eaLnBrk="0" hangingPunct="0">
              <a:defRPr sz="1400"/>
            </a:lvl1pPr>
          </a:lstStyle>
          <a:p>
            <a:pPr>
              <a:defRPr/>
            </a:pPr>
            <a:fld id="{0796B9A9-83A6-4753-BB3B-1B1AA35B6DA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7288648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segeek.com/what-are-nucleotides.htm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wisegeek.com/what-is-metabolism.htm" TargetMode="External"/><Relationship Id="rId5" Type="http://schemas.openxmlformats.org/officeDocument/2006/relationships/hyperlink" Target="http://www.wisegeek.com/what-is-adenine.htm" TargetMode="External"/><Relationship Id="rId4" Type="http://schemas.openxmlformats.org/officeDocument/2006/relationships/hyperlink" Target="http://www.wisegeek.com/what-is-rna.htm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5EFB26-B339-4ADB-ACE1-131B810F29E3}" type="slidenum">
              <a:rPr lang="de-DE" smtClean="0"/>
              <a:pPr/>
              <a:t>1</a:t>
            </a:fld>
            <a:endParaRPr lang="de-DE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B11F07-E5A8-4460-9E47-F140B9733A39}" type="slidenum">
              <a:rPr lang="en-GB"/>
              <a:pPr/>
              <a:t>49</a:t>
            </a:fld>
            <a:endParaRPr lang="en-GB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sz="1000">
                <a:sym typeface="Lucida Grande" pitchFamily="-84" charset="0"/>
              </a:rPr>
              <a:t>1) Traits are a measurable property of an organism</a:t>
            </a:r>
          </a:p>
          <a:p>
            <a:pPr>
              <a:lnSpc>
                <a:spcPct val="90000"/>
              </a:lnSpc>
            </a:pPr>
            <a:r>
              <a:rPr lang="en-GB" sz="1000">
                <a:sym typeface="Lucida Grande" pitchFamily="-84" charset="0"/>
              </a:rPr>
              <a:t>2) GC content (or percentage of GC) is one measurable molecular trait</a:t>
            </a:r>
          </a:p>
          <a:p>
            <a:pPr>
              <a:lnSpc>
                <a:spcPct val="90000"/>
              </a:lnSpc>
            </a:pPr>
            <a:r>
              <a:rPr lang="en-GB" sz="1000">
                <a:sym typeface="Lucida Grande" pitchFamily="-84" charset="0"/>
              </a:rPr>
              <a:t>3) If you take a number of traits together and stick them through something like PCA you can start to see multivariate correlations between traits and particular ecosystems</a:t>
            </a:r>
            <a:endParaRPr lang="en-GB" sz="1000" i="1"/>
          </a:p>
          <a:p>
            <a:pPr>
              <a:lnSpc>
                <a:spcPct val="90000"/>
              </a:lnSpc>
            </a:pPr>
            <a:endParaRPr lang="en-GB" sz="1000" i="1"/>
          </a:p>
          <a:p>
            <a:pPr>
              <a:lnSpc>
                <a:spcPct val="90000"/>
              </a:lnSpc>
            </a:pPr>
            <a:r>
              <a:rPr lang="en-GB" sz="1000" i="1"/>
              <a:t>Genetics</a:t>
            </a:r>
            <a:r>
              <a:rPr lang="en-GB" sz="1000"/>
              <a:t> Having a pair of each type of chromosome, so that the basic chromosome number is doubled: diploid somatic cells.</a:t>
            </a:r>
          </a:p>
          <a:p>
            <a:pPr>
              <a:lnSpc>
                <a:spcPct val="90000"/>
              </a:lnSpc>
            </a:pPr>
            <a:r>
              <a:rPr lang="en-GB" sz="1000"/>
              <a:t>(Barberan et al 2012),</a:t>
            </a:r>
          </a:p>
          <a:p>
            <a:pPr>
              <a:lnSpc>
                <a:spcPct val="90000"/>
              </a:lnSpc>
            </a:pPr>
            <a:r>
              <a:rPr lang="en-GB" sz="1000"/>
              <a:t>*The percentage of Guanine-Cytosine. DNA with high GC-content is more stable than DNA with low GC-content and is postulated to play a role in adaptation to temperatures. </a:t>
            </a:r>
          </a:p>
          <a:p>
            <a:pPr>
              <a:lnSpc>
                <a:spcPct val="90000"/>
              </a:lnSpc>
            </a:pPr>
            <a:r>
              <a:rPr lang="en-GB" sz="1000"/>
              <a:t>Examples of metagenomic traits:</a:t>
            </a:r>
          </a:p>
          <a:p>
            <a:pPr>
              <a:lnSpc>
                <a:spcPct val="90000"/>
              </a:lnSpc>
            </a:pPr>
            <a:r>
              <a:rPr lang="en-GB" sz="1000"/>
              <a:t>- </a:t>
            </a:r>
            <a:r>
              <a:rPr lang="en-GB" sz="1000" b="1"/>
              <a:t>GC content (mean and variance) </a:t>
            </a:r>
            <a:r>
              <a:rPr lang="en-GB" sz="1000"/>
              <a:t>: Related to genome size, environmental complexity and community composition.</a:t>
            </a:r>
          </a:p>
          <a:p>
            <a:pPr>
              <a:lnSpc>
                <a:spcPct val="90000"/>
              </a:lnSpc>
            </a:pPr>
            <a:r>
              <a:rPr lang="en-GB" sz="1000"/>
              <a:t>- </a:t>
            </a:r>
            <a:r>
              <a:rPr lang="en-GB" sz="1000" b="1"/>
              <a:t>Functional and phylogenetic diversity</a:t>
            </a:r>
            <a:r>
              <a:rPr lang="en-GB" sz="1000"/>
              <a:t>: Related to metabolic potential, community composition and environmental biogeochemistry.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GB" sz="1000" b="1"/>
              <a:t>Dinucleotide frequency</a:t>
            </a:r>
            <a:r>
              <a:rPr lang="en-GB" sz="1000"/>
              <a:t>: Related to phylogenetic composition.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GB" sz="1000"/>
              <a:t>A dinucleotide is just the pairing of two nucleotides, in DNA this is A paired with T, G paired with C- </a:t>
            </a:r>
            <a:r>
              <a:rPr lang="en-GB" sz="1000" b="1"/>
              <a:t>Number of genes/16S rRNA per genome</a:t>
            </a:r>
            <a:r>
              <a:rPr lang="en-GB" sz="1000"/>
              <a:t>: Related to growth rate and cellular stoichiometry and metabolic capability/complexity</a:t>
            </a:r>
          </a:p>
          <a:p>
            <a:pPr>
              <a:lnSpc>
                <a:spcPct val="90000"/>
              </a:lnSpc>
            </a:pPr>
            <a:endParaRPr lang="en-GB" sz="1000"/>
          </a:p>
          <a:p>
            <a:pPr>
              <a:lnSpc>
                <a:spcPct val="90000"/>
              </a:lnSpc>
            </a:pPr>
            <a:r>
              <a:rPr lang="en-GB" sz="1000"/>
              <a:t>A dinucleotide is a type of molecule found in living organisms and consists of two </a:t>
            </a:r>
            <a:r>
              <a:rPr lang="en-GB" sz="1000">
                <a:hlinkClick r:id="rId3"/>
              </a:rPr>
              <a:t>nucleotides</a:t>
            </a:r>
            <a:r>
              <a:rPr lang="en-GB" sz="1000"/>
              <a:t> linked together. Single nucleotides are the subunits that form deoxyribonucleic acid (DNA) and ribonucleic acid (</a:t>
            </a:r>
            <a:r>
              <a:rPr lang="en-GB" sz="1000">
                <a:hlinkClick r:id="rId4"/>
              </a:rPr>
              <a:t>RNA</a:t>
            </a:r>
            <a:r>
              <a:rPr lang="en-GB" sz="1000"/>
              <a:t>), molecules that contain an organism’s genetic information. Certain types of dinucleotides, such as nicotinamide </a:t>
            </a:r>
            <a:r>
              <a:rPr lang="en-GB" sz="1000">
                <a:hlinkClick r:id="rId5"/>
              </a:rPr>
              <a:t>adenine</a:t>
            </a:r>
            <a:r>
              <a:rPr lang="en-GB" sz="1000"/>
              <a:t> dinucleotide (NAD+), play an important role in </a:t>
            </a:r>
            <a:r>
              <a:rPr lang="en-GB" sz="1000">
                <a:hlinkClick r:id="rId6"/>
              </a:rPr>
              <a:t>metabolism</a:t>
            </a:r>
            <a:r>
              <a:rPr lang="en-GB" sz="1000"/>
              <a:t>. </a:t>
            </a:r>
          </a:p>
          <a:p>
            <a:pPr>
              <a:lnSpc>
                <a:spcPct val="90000"/>
              </a:lnSpc>
            </a:pPr>
            <a:endParaRPr lang="en-GB" sz="1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DEC97E-8AA0-4554-8C1A-BBC8F8569769}" type="slidenum">
              <a:rPr lang="en-GB"/>
              <a:pPr/>
              <a:t>50</a:t>
            </a:fld>
            <a:endParaRPr lang="en-GB"/>
          </a:p>
        </p:txBody>
      </p:sp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000" b="1"/>
              <a:t>Web services</a:t>
            </a:r>
            <a:r>
              <a:rPr lang="en-GB" sz="1000"/>
              <a:t> allow the calculation of traits like GC contents, ORF prediction, functional and taxonomic diversity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A6851-D291-4BE7-B49B-32671A6D07F8}" type="slidenum">
              <a:rPr lang="en-US" smtClean="0">
                <a:latin typeface="Arial" pitchFamily="34" charset="0"/>
                <a:cs typeface="Arial" pitchFamily="34" charset="0"/>
              </a:rPr>
              <a:pPr/>
              <a:t>51</a:t>
            </a:fld>
            <a:endParaRPr lang="en-US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 txBox="1">
            <a:spLocks noGrp="1" noChangeArrowheads="1"/>
          </p:cNvSpPr>
          <p:nvPr/>
        </p:nvSpPr>
        <p:spPr bwMode="auto">
          <a:xfrm>
            <a:off x="3848645" y="9433106"/>
            <a:ext cx="2944283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3CD2A86E-749B-4398-95E4-DF7F5FFF3C4E}" type="slidenum">
              <a:rPr lang="en-GB" sz="1200"/>
              <a:pPr algn="r"/>
              <a:t>53</a:t>
            </a:fld>
            <a:endParaRPr lang="en-GB" sz="1200"/>
          </a:p>
        </p:txBody>
      </p:sp>
      <p:sp>
        <p:nvSpPr>
          <p:cNvPr id="47107" name="Rectangle 7"/>
          <p:cNvSpPr txBox="1">
            <a:spLocks noGrp="1" noChangeArrowheads="1"/>
          </p:cNvSpPr>
          <p:nvPr/>
        </p:nvSpPr>
        <p:spPr bwMode="auto">
          <a:xfrm>
            <a:off x="3848645" y="9433106"/>
            <a:ext cx="2944283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5B8BEF5-77B9-48B1-A587-558C3103A817}" type="slidenum">
              <a:rPr lang="en-GB" sz="1200"/>
              <a:pPr algn="r"/>
              <a:t>53</a:t>
            </a:fld>
            <a:endParaRPr lang="en-GB" sz="1200"/>
          </a:p>
        </p:txBody>
      </p:sp>
      <p:sp>
        <p:nvSpPr>
          <p:cNvPr id="4710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Arial" pitchFamily="34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7D790E-A8B4-4FF6-AB34-EE68FEF40805}" type="slidenum">
              <a:rPr lang="en-GB" smtClean="0">
                <a:latin typeface="Arial" pitchFamily="34" charset="0"/>
                <a:cs typeface="Arial" pitchFamily="34" charset="0"/>
              </a:rPr>
              <a:pPr/>
              <a:t>54</a:t>
            </a:fld>
            <a:endParaRPr lang="en-GB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 txBox="1">
            <a:spLocks noGrp="1" noChangeArrowheads="1"/>
          </p:cNvSpPr>
          <p:nvPr/>
        </p:nvSpPr>
        <p:spPr bwMode="auto">
          <a:xfrm>
            <a:off x="3848645" y="9433106"/>
            <a:ext cx="2944283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defTabSz="457200"/>
            <a:fld id="{5A28ECB5-0115-47D0-BB64-0714B76D0753}" type="slidenum">
              <a:rPr lang="en-GB" sz="1200">
                <a:latin typeface="Calibri" pitchFamily="34" charset="0"/>
                <a:ea typeface="MS PGothic" pitchFamily="34" charset="-128"/>
              </a:rPr>
              <a:pPr algn="r" defTabSz="457200"/>
              <a:t>55</a:t>
            </a:fld>
            <a:endParaRPr lang="en-GB" sz="1200"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endParaRPr lang="en-US" smtClean="0">
              <a:latin typeface="Arial" pitchFamily="34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F39D9A-0713-4194-A82C-8AE6824AE421}" type="slidenum">
              <a:rPr lang="en-GB"/>
              <a:pPr/>
              <a:t>56</a:t>
            </a:fld>
            <a:endParaRPr lang="en-GB"/>
          </a:p>
        </p:txBody>
      </p:sp>
      <p:sp>
        <p:nvSpPr>
          <p:cNvPr id="21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Auto-generated web interface to the workflow – general infrastructure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megx.net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96B9A9-83A6-4753-BB3B-1B1AA35B6DAB}" type="slidenum">
              <a:rPr lang="de-DE" smtClean="0"/>
              <a:pPr>
                <a:defRPr/>
              </a:pPr>
              <a:t>78</a:t>
            </a:fld>
            <a:endParaRPr lang="de-D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MIRADA Microbial Inventory Research Across Diverse Aquatic Long Term Ecological Research Sites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96B9A9-83A6-4753-BB3B-1B1AA35B6DAB}" type="slidenum">
              <a:rPr lang="de-DE" smtClean="0"/>
              <a:pPr>
                <a:defRPr/>
              </a:pPr>
              <a:t>84</a:t>
            </a:fld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96B9A9-83A6-4753-BB3B-1B1AA35B6DAB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1092E9-CF5C-4532-B9CE-D8A6B32DE045}" type="slidenum">
              <a:rPr lang="de-DE" smtClean="0"/>
              <a:pPr/>
              <a:t>85</a:t>
            </a:fld>
            <a:endParaRPr lang="de-DE" smtClean="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2950" y="781050"/>
            <a:ext cx="5313363" cy="3678238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626" y="4698078"/>
            <a:ext cx="4979248" cy="4461427"/>
          </a:xfrm>
          <a:noFill/>
          <a:ln/>
        </p:spPr>
        <p:txBody>
          <a:bodyPr/>
          <a:lstStyle/>
          <a:p>
            <a:r>
              <a:rPr lang="en-GB" smtClean="0"/>
              <a:t>Kein Datenproduktionsproblem</a:t>
            </a:r>
          </a:p>
          <a:p>
            <a:r>
              <a:rPr lang="en-GB" smtClean="0"/>
              <a:t>Datenverarbeitungsproblem</a:t>
            </a:r>
          </a:p>
          <a:p>
            <a:r>
              <a:rPr lang="en-GB" smtClean="0"/>
              <a:t>Zu Viel...</a:t>
            </a:r>
          </a:p>
          <a:p>
            <a:r>
              <a:rPr lang="en-GB" smtClean="0"/>
              <a:t>BGI Gigascience</a:t>
            </a:r>
          </a:p>
          <a:p>
            <a:endParaRPr lang="en-GB" smtClean="0"/>
          </a:p>
          <a:p>
            <a:r>
              <a:rPr lang="en-GB" smtClean="0"/>
              <a:t>High Level Problem statement</a:t>
            </a:r>
          </a:p>
          <a:p>
            <a:endParaRPr lang="en-GB" smtClean="0"/>
          </a:p>
          <a:p>
            <a:r>
              <a:rPr lang="en-GB" smtClean="0"/>
              <a:t>Future</a:t>
            </a:r>
          </a:p>
          <a:p>
            <a:r>
              <a:rPr lang="en-GB" smtClean="0"/>
              <a:t>Data intensive</a:t>
            </a:r>
          </a:p>
          <a:p>
            <a:r>
              <a:rPr lang="en-GB" smtClean="0"/>
              <a:t>Molecular revolution</a:t>
            </a:r>
          </a:p>
          <a:p>
            <a:endParaRPr lang="en-GB" smtClean="0"/>
          </a:p>
          <a:p>
            <a:endParaRPr lang="en-GB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Notizenplatzhalt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smtClean="0"/>
              <a:t>Nicht wirklich neu...</a:t>
            </a:r>
          </a:p>
        </p:txBody>
      </p:sp>
      <p:sp>
        <p:nvSpPr>
          <p:cNvPr id="148484" name="Foliennummernplatzhalt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1A4F4F-0934-4895-9A69-A413F55D494E}" type="slidenum">
              <a:rPr lang="de-DE" smtClean="0"/>
              <a:pPr/>
              <a:t>86</a:t>
            </a:fld>
            <a:endParaRPr lang="de-DE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44538" y="782638"/>
            <a:ext cx="5302250" cy="3671887"/>
          </a:xfrm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076CE299-0306-4883-BA18-807EAA074902}" type="slidenum">
              <a:rPr lang="en-GB" smtClean="0">
                <a:latin typeface="Times New Roman" pitchFamily="18" charset="0"/>
                <a:cs typeface="Arial" pitchFamily="34" charset="0"/>
              </a:rPr>
              <a:pPr>
                <a:buFont typeface="Times New Roman" pitchFamily="18" charset="0"/>
                <a:buNone/>
              </a:pPr>
              <a:t>87</a:t>
            </a:fld>
            <a:endParaRPr lang="en-GB" smtClean="0">
              <a:latin typeface="Times New Roman" pitchFamily="18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ca.</a:t>
            </a:r>
            <a:r>
              <a:rPr lang="en-US" baseline="0" dirty="0" smtClean="0"/>
              <a:t> 50 – 100 GB per day per machine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96B9A9-83A6-4753-BB3B-1B1AA35B6DAB}" type="slidenum">
              <a:rPr lang="de-DE" smtClean="0"/>
              <a:pPr>
                <a:defRPr/>
              </a:pPr>
              <a:t>90</a:t>
            </a:fld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96B9A9-83A6-4753-BB3B-1B1AA35B6DAB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Legal framework</a:t>
            </a:r>
          </a:p>
          <a:p>
            <a:pPr lvl="1"/>
            <a:r>
              <a:rPr lang="en-GB" dirty="0" smtClean="0"/>
              <a:t>Access and benefit sharing</a:t>
            </a:r>
          </a:p>
          <a:p>
            <a:pPr lvl="1"/>
            <a:r>
              <a:rPr lang="en-GB" dirty="0" smtClean="0"/>
              <a:t>Model agreements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88950B9-7228-4139-BC3B-5B775EC65B07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524457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96B9A9-83A6-4753-BB3B-1B1AA35B6DAB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de-DE" dirty="0" smtClean="0"/>
          </a:p>
          <a:p>
            <a:r>
              <a:rPr lang="de-DE" dirty="0" smtClean="0"/>
              <a:t>Android / iphone logos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 smtClean="0"/>
              <a:t>Core features everybody needs</a:t>
            </a:r>
          </a:p>
          <a:p>
            <a:pPr>
              <a:buFontTx/>
              <a:buChar char="-"/>
            </a:pPr>
            <a:r>
              <a:rPr lang="en-GB" dirty="0" smtClean="0"/>
              <a:t>Overview about</a:t>
            </a:r>
            <a:r>
              <a:rPr lang="en-GB" baseline="0" dirty="0" smtClean="0"/>
              <a:t> your data</a:t>
            </a:r>
          </a:p>
          <a:p>
            <a:pPr>
              <a:buFontTx/>
              <a:buChar char="-"/>
            </a:pPr>
            <a:r>
              <a:rPr lang="en-GB" baseline="0" dirty="0" smtClean="0"/>
              <a:t>Transform into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 smtClean="0"/>
              <a:t>Service</a:t>
            </a:r>
          </a:p>
          <a:p>
            <a:pPr>
              <a:buFontTx/>
              <a:buChar char="-"/>
            </a:pPr>
            <a:r>
              <a:rPr lang="en-GB" dirty="0" smtClean="0"/>
              <a:t>Reliable</a:t>
            </a:r>
          </a:p>
          <a:p>
            <a:pPr>
              <a:buFontTx/>
              <a:buChar char="-"/>
            </a:pPr>
            <a:r>
              <a:rPr lang="en-GB" dirty="0" smtClean="0"/>
              <a:t>Stable </a:t>
            </a:r>
          </a:p>
          <a:p>
            <a:pPr>
              <a:buFontTx/>
              <a:buChar char="-"/>
            </a:pPr>
            <a:r>
              <a:rPr lang="en-GB" dirty="0" smtClean="0"/>
              <a:t>Web</a:t>
            </a:r>
          </a:p>
          <a:p>
            <a:pPr>
              <a:buFontTx/>
              <a:buChar char="-"/>
            </a:pPr>
            <a:r>
              <a:rPr lang="en-GB" dirty="0" smtClean="0"/>
              <a:t>Easy to use</a:t>
            </a:r>
          </a:p>
          <a:p>
            <a:pPr>
              <a:buFontTx/>
              <a:buChar char="-"/>
            </a:pPr>
            <a:r>
              <a:rPr lang="en-GB" dirty="0" smtClean="0"/>
              <a:t>Product not a prototype</a:t>
            </a:r>
          </a:p>
          <a:p>
            <a:pPr>
              <a:buFontTx/>
              <a:buChar char="-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C38194-B5F4-4280-B84E-2BD390AE33C7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izenplatzhalt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smtClean="0"/>
              <a:t>Black Sea</a:t>
            </a:r>
          </a:p>
          <a:p>
            <a:r>
              <a:rPr lang="en-GB" smtClean="0"/>
              <a:t>Chlorophyl A</a:t>
            </a:r>
          </a:p>
        </p:txBody>
      </p:sp>
      <p:sp>
        <p:nvSpPr>
          <p:cNvPr id="136196" name="Foliennummernplatzhalt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4BA9D58-F17C-4DF1-894E-252CB62872A4}" type="slidenum">
              <a:rPr lang="de-DE" smtClean="0"/>
              <a:pPr/>
              <a:t>39</a:t>
            </a:fld>
            <a:endParaRPr lang="de-DE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94AC4B-3ABC-42BF-84C6-82637ECE3BF3}" type="slidenum">
              <a:rPr lang="en-GB"/>
              <a:pPr/>
              <a:t>48</a:t>
            </a:fld>
            <a:endParaRPr lang="en-GB"/>
          </a:p>
        </p:txBody>
      </p:sp>
      <p:sp>
        <p:nvSpPr>
          <p:cNvPr id="163842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sz="1600">
                <a:latin typeface="Lucida Grande" pitchFamily="-84" charset="0"/>
                <a:sym typeface="Lucida Grande" pitchFamily="-84" charset="0"/>
              </a:rPr>
              <a:t>What organisms do, and how many types are needed to maintain ecosystem functioning, rather than which and how many species are present.</a:t>
            </a:r>
          </a:p>
          <a:p>
            <a:r>
              <a:rPr lang="en-US" sz="1600">
                <a:latin typeface="Lucida Grande" pitchFamily="-84" charset="0"/>
                <a:sym typeface="Lucida Grande" pitchFamily="-84" charset="0"/>
              </a:rPr>
              <a:t>Direct link to ecosystem services or ecological strategies</a:t>
            </a:r>
          </a:p>
          <a:p>
            <a:r>
              <a:rPr lang="en-US" sz="1600">
                <a:latin typeface="Lucida Grande" pitchFamily="-84" charset="0"/>
                <a:sym typeface="Lucida Grande" pitchFamily="-84" charset="0"/>
              </a:rPr>
              <a:t>Biodiversity and ecosystem functioning</a:t>
            </a:r>
          </a:p>
          <a:p>
            <a:r>
              <a:rPr lang="en-GB">
                <a:sym typeface="Lucida Grande" pitchFamily="-84" charset="0"/>
              </a:rPr>
              <a:t>1) Traits are a measurable property of an organism</a:t>
            </a:r>
          </a:p>
          <a:p>
            <a:r>
              <a:rPr lang="en-GB">
                <a:sym typeface="Lucida Grande" pitchFamily="-84" charset="0"/>
              </a:rPr>
              <a:t>2) GC content (or percentage of GC) is one measurable molecular trait</a:t>
            </a:r>
          </a:p>
          <a:p>
            <a:r>
              <a:rPr lang="en-GB">
                <a:sym typeface="Lucida Grande" pitchFamily="-84" charset="0"/>
              </a:rPr>
              <a:t>3) If you take a number of traits together and stick them through something like PCA you can start to see multivariate correlations between traits and particular ecosystems</a:t>
            </a:r>
            <a:endParaRPr lang="en-US" sz="1600">
              <a:latin typeface="Lucida Grande" pitchFamily="-84" charset="0"/>
              <a:sym typeface="Lucida Grande" pitchFamily="-84" charset="0"/>
            </a:endParaRPr>
          </a:p>
          <a:p>
            <a:endParaRPr lang="en-US" sz="1600">
              <a:latin typeface="Lucida Grande" pitchFamily="-84" charset="0"/>
              <a:sym typeface="Lucida Grande" pitchFamily="-8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69"/>
            <a:ext cx="84201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42900" y="6481763"/>
            <a:ext cx="1851025" cy="374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42900" y="6481763"/>
            <a:ext cx="1851025" cy="374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96100" y="381000"/>
            <a:ext cx="2171700" cy="59690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81000" y="381000"/>
            <a:ext cx="6362700" cy="596900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42900" y="6481763"/>
            <a:ext cx="1851025" cy="374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el und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381044"/>
            <a:ext cx="8475663" cy="581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abellenplatzhalter 2"/>
          <p:cNvSpPr>
            <a:spLocks noGrp="1"/>
          </p:cNvSpPr>
          <p:nvPr>
            <p:ph type="tbl" idx="1"/>
          </p:nvPr>
        </p:nvSpPr>
        <p:spPr>
          <a:xfrm>
            <a:off x="533400" y="1066800"/>
            <a:ext cx="8534400" cy="5283200"/>
          </a:xfrm>
        </p:spPr>
        <p:txBody>
          <a:bodyPr/>
          <a:lstStyle/>
          <a:p>
            <a:pPr lvl="0"/>
            <a:endParaRPr lang="en-GB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42900" y="6481763"/>
            <a:ext cx="1851025" cy="374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381044"/>
            <a:ext cx="8475663" cy="581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533400" y="1066800"/>
            <a:ext cx="4191000" cy="5283200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76800" y="1066800"/>
            <a:ext cx="4191000" cy="5283200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42900" y="6481763"/>
            <a:ext cx="1851025" cy="374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314" y="1066807"/>
            <a:ext cx="4293500" cy="5280025"/>
          </a:xfrm>
        </p:spPr>
        <p:txBody>
          <a:bodyPr/>
          <a:lstStyle>
            <a:lvl1pPr>
              <a:buClr>
                <a:srgbClr val="333399"/>
              </a:buClr>
              <a:defRPr sz="2800"/>
            </a:lvl1pPr>
            <a:lvl2pPr>
              <a:buClr>
                <a:srgbClr val="333399"/>
              </a:buClr>
              <a:defRPr sz="2400"/>
            </a:lvl2pPr>
            <a:lvl3pPr>
              <a:buClr>
                <a:srgbClr val="333399"/>
              </a:buClr>
              <a:defRPr sz="2000"/>
            </a:lvl3pPr>
            <a:lvl4pPr>
              <a:buClr>
                <a:srgbClr val="333399"/>
              </a:buClr>
              <a:defRPr sz="1800"/>
            </a:lvl4pPr>
            <a:lvl5pPr>
              <a:buClr>
                <a:srgbClr val="333399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9212" y="1066807"/>
            <a:ext cx="4293499" cy="5280025"/>
          </a:xfrm>
        </p:spPr>
        <p:txBody>
          <a:bodyPr/>
          <a:lstStyle>
            <a:lvl1pPr>
              <a:buClr>
                <a:srgbClr val="333399"/>
              </a:buClr>
              <a:defRPr sz="2800"/>
            </a:lvl1pPr>
            <a:lvl2pPr>
              <a:buClr>
                <a:srgbClr val="333399"/>
              </a:buClr>
              <a:defRPr sz="2400"/>
            </a:lvl2pPr>
            <a:lvl3pPr>
              <a:buClr>
                <a:srgbClr val="333399"/>
              </a:buClr>
              <a:defRPr sz="2000"/>
            </a:lvl3pPr>
            <a:lvl4pPr>
              <a:buClr>
                <a:srgbClr val="333399"/>
              </a:buClr>
              <a:defRPr sz="1800"/>
            </a:lvl4pPr>
            <a:lvl5pPr>
              <a:buClr>
                <a:srgbClr val="333399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GB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42900" y="6481763"/>
            <a:ext cx="1851025" cy="374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638" y="440694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42900" y="6481763"/>
            <a:ext cx="1851025" cy="374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86600" y="6477000"/>
            <a:ext cx="25908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9A2255-F6EB-4E5F-9B53-0BB2B9FAFC7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6102" y="1066800"/>
            <a:ext cx="4191000" cy="52832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GB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42900" y="6481763"/>
            <a:ext cx="1851025" cy="374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Inhaltsplatzhalter 2"/>
          <p:cNvSpPr>
            <a:spLocks noGrp="1"/>
          </p:cNvSpPr>
          <p:nvPr>
            <p:ph sz="half" idx="12"/>
          </p:nvPr>
        </p:nvSpPr>
        <p:spPr>
          <a:xfrm>
            <a:off x="5052863" y="1077306"/>
            <a:ext cx="4191000" cy="52832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GB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22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032397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032397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42900" y="6481763"/>
            <a:ext cx="1851025" cy="374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42900" y="6481763"/>
            <a:ext cx="1851025" cy="374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pic>
        <p:nvPicPr>
          <p:cNvPr id="6" name="Picture 8" descr="D:\JUB_MPI\Antraege\EU_Micro_B3\Logo\B3_design2_micro_newB_2_small_1.pn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8755063" y="157163"/>
            <a:ext cx="1004887" cy="92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42900" y="6481763"/>
            <a:ext cx="1851025" cy="374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73500" y="273094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42900" y="6481763"/>
            <a:ext cx="1851025" cy="374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42900" y="6481763"/>
            <a:ext cx="1851025" cy="3746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8731" y="381044"/>
            <a:ext cx="8245366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2966" y="1066800"/>
            <a:ext cx="8594834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Klicken Sie, um die Formate des Vorlagentextes zu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pic>
        <p:nvPicPr>
          <p:cNvPr id="9" name="Picture 8" descr="D:\JUB_MPI\Antraege\EU_Micro_B3\Logo\B3_design2_micro_newB_2_small_1.png"/>
          <p:cNvPicPr>
            <a:picLocks noChangeAspect="1" noChangeArrowheads="1"/>
          </p:cNvPicPr>
          <p:nvPr userDrawn="1"/>
        </p:nvPicPr>
        <p:blipFill>
          <a:blip r:embed="rId17" cstate="screen"/>
          <a:srcRect/>
          <a:stretch>
            <a:fillRect/>
          </a:stretch>
        </p:blipFill>
        <p:spPr bwMode="auto">
          <a:xfrm>
            <a:off x="8755062" y="157163"/>
            <a:ext cx="1016274" cy="93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3"/>
          <p:cNvSpPr/>
          <p:nvPr userDrawn="1"/>
        </p:nvSpPr>
        <p:spPr>
          <a:xfrm>
            <a:off x="822108" y="323639"/>
            <a:ext cx="7990816" cy="45719"/>
          </a:xfrm>
          <a:prstGeom prst="line">
            <a:avLst/>
          </a:prstGeom>
          <a:ln w="19080">
            <a:solidFill>
              <a:srgbClr val="000076"/>
            </a:solidFill>
            <a:miter/>
          </a:ln>
        </p:spPr>
      </p:sp>
      <p:pic>
        <p:nvPicPr>
          <p:cNvPr id="7" name="Picture 58"/>
          <p:cNvPicPr/>
          <p:nvPr userDrawn="1"/>
        </p:nvPicPr>
        <p:blipFill>
          <a:blip r:embed="rId18" cstate="screen"/>
          <a:stretch>
            <a:fillRect/>
          </a:stretch>
        </p:blipFill>
        <p:spPr>
          <a:xfrm>
            <a:off x="0" y="0"/>
            <a:ext cx="699728" cy="63792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3333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333399"/>
          </a:solidFill>
          <a:latin typeface="Arial Rounded MT Bol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333399"/>
          </a:solidFill>
          <a:latin typeface="Arial Rounded MT Bol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333399"/>
          </a:solidFill>
          <a:latin typeface="Arial Rounded MT Bol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333399"/>
          </a:solidFill>
          <a:latin typeface="Arial Rounded MT Bold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333399"/>
          </a:solidFill>
          <a:latin typeface="Arial Rounded MT Bold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333399"/>
          </a:solidFill>
          <a:latin typeface="Arial Rounded MT Bold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333399"/>
          </a:solidFill>
          <a:latin typeface="Arial Rounded MT Bold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333399"/>
          </a:solidFill>
          <a:latin typeface="Arial Rounded MT Bold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ebdings" pitchFamily="18" charset="2"/>
        <a:buChar char="4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5000"/>
        <a:buFont typeface="Wingdings" pitchFamily="2" charset="2"/>
        <a:buChar char="w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81560" y="1454423"/>
            <a:ext cx="7678601" cy="185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419" tIns="37419" rIns="37419" bIns="37419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 Light" pitchFamily="-84" charset="0"/>
              </a:rPr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81560" y="3530576"/>
            <a:ext cx="7678601" cy="759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419" tIns="37419" rIns="37419" bIns="374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 Neue" pitchFamily="-84" charset="0"/>
              </a:rPr>
              <a:t>Click to edit Master text styles</a:t>
            </a:r>
          </a:p>
        </p:txBody>
      </p:sp>
      <p:pic>
        <p:nvPicPr>
          <p:cNvPr id="1028" name="Image 13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945" y="-33486"/>
            <a:ext cx="1347081" cy="6891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Image 14" descr="Logo e-Infrastructure.ai.pdf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9460" y="5858992"/>
            <a:ext cx="1370056" cy="89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Image 15" descr="FP7-cap-CMYK.eps"/>
          <p:cNvPicPr>
            <a:picLocks noChangeAspect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7145" y="5948288"/>
            <a:ext cx="822275" cy="619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 userDrawn="1"/>
        </p:nvSpPr>
        <p:spPr>
          <a:xfrm>
            <a:off x="1882770" y="3413373"/>
            <a:ext cx="7677391" cy="3125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55" tIns="33677" rIns="67355" bIns="33677" anchor="ctr"/>
          <a:lstStyle/>
          <a:p>
            <a:pPr algn="ctr">
              <a:defRPr/>
            </a:pPr>
            <a:endParaRPr lang="fr-FR" sz="2400" dirty="0">
              <a:solidFill>
                <a:srgbClr val="000000">
                  <a:lumMod val="50000"/>
                  <a:lumOff val="50000"/>
                </a:srgbClr>
              </a:solidFill>
              <a:sym typeface="Helvetica Neue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ransition/>
  <p:txStyles>
    <p:titleStyle>
      <a:lvl1pPr algn="l" rtl="0" eaLnBrk="0" fontAlgn="base" hangingPunct="0">
        <a:spcBef>
          <a:spcPts val="147"/>
        </a:spcBef>
        <a:spcAft>
          <a:spcPct val="0"/>
        </a:spcAft>
        <a:defRPr sz="4700">
          <a:solidFill>
            <a:srgbClr val="FFFFFF"/>
          </a:solidFill>
          <a:latin typeface="+mj-lt"/>
          <a:ea typeface="+mj-ea"/>
          <a:cs typeface="+mj-cs"/>
          <a:sym typeface="Helvetica Neue Light" pitchFamily="-84" charset="0"/>
        </a:defRPr>
      </a:lvl1pPr>
      <a:lvl2pPr algn="l" rtl="0" eaLnBrk="0" fontAlgn="base" hangingPunct="0">
        <a:spcBef>
          <a:spcPts val="147"/>
        </a:spcBef>
        <a:spcAft>
          <a:spcPct val="0"/>
        </a:spcAft>
        <a:defRPr sz="4700">
          <a:solidFill>
            <a:srgbClr val="FFFFFF"/>
          </a:solidFill>
          <a:latin typeface="Helvetica Neue Light" charset="0"/>
          <a:ea typeface="ヒラギノ角ゴ ProN W3" charset="0"/>
          <a:cs typeface="ヒラギノ角ゴ ProN W3" charset="0"/>
          <a:sym typeface="Helvetica Neue Light" pitchFamily="-84" charset="0"/>
        </a:defRPr>
      </a:lvl2pPr>
      <a:lvl3pPr algn="l" rtl="0" eaLnBrk="0" fontAlgn="base" hangingPunct="0">
        <a:spcBef>
          <a:spcPts val="147"/>
        </a:spcBef>
        <a:spcAft>
          <a:spcPct val="0"/>
        </a:spcAft>
        <a:defRPr sz="4700">
          <a:solidFill>
            <a:srgbClr val="FFFFFF"/>
          </a:solidFill>
          <a:latin typeface="Helvetica Neue Light" charset="0"/>
          <a:ea typeface="ヒラギノ角ゴ ProN W3" charset="0"/>
          <a:cs typeface="ヒラギノ角ゴ ProN W3" charset="0"/>
          <a:sym typeface="Helvetica Neue Light" pitchFamily="-84" charset="0"/>
        </a:defRPr>
      </a:lvl3pPr>
      <a:lvl4pPr algn="l" rtl="0" eaLnBrk="0" fontAlgn="base" hangingPunct="0">
        <a:spcBef>
          <a:spcPts val="147"/>
        </a:spcBef>
        <a:spcAft>
          <a:spcPct val="0"/>
        </a:spcAft>
        <a:defRPr sz="4700">
          <a:solidFill>
            <a:srgbClr val="FFFFFF"/>
          </a:solidFill>
          <a:latin typeface="Helvetica Neue Light" charset="0"/>
          <a:ea typeface="ヒラギノ角ゴ ProN W3" charset="0"/>
          <a:cs typeface="ヒラギノ角ゴ ProN W3" charset="0"/>
          <a:sym typeface="Helvetica Neue Light" pitchFamily="-84" charset="0"/>
        </a:defRPr>
      </a:lvl4pPr>
      <a:lvl5pPr algn="l" rtl="0" eaLnBrk="0" fontAlgn="base" hangingPunct="0">
        <a:spcBef>
          <a:spcPts val="147"/>
        </a:spcBef>
        <a:spcAft>
          <a:spcPct val="0"/>
        </a:spcAft>
        <a:defRPr sz="4700">
          <a:solidFill>
            <a:srgbClr val="FFFFFF"/>
          </a:solidFill>
          <a:latin typeface="Helvetica Neue Light" charset="0"/>
          <a:ea typeface="ヒラギノ角ゴ ProN W3" charset="0"/>
          <a:cs typeface="ヒラギノ角ゴ ProN W3" charset="0"/>
          <a:sym typeface="Helvetica Neue Light" pitchFamily="-84" charset="0"/>
        </a:defRPr>
      </a:lvl5pPr>
      <a:lvl6pPr marL="336774" algn="l" rtl="0" fontAlgn="base">
        <a:spcBef>
          <a:spcPts val="147"/>
        </a:spcBef>
        <a:spcAft>
          <a:spcPct val="0"/>
        </a:spcAft>
        <a:defRPr sz="4700">
          <a:solidFill>
            <a:srgbClr val="FFFFFF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6pPr>
      <a:lvl7pPr marL="673547" algn="l" rtl="0" fontAlgn="base">
        <a:spcBef>
          <a:spcPts val="147"/>
        </a:spcBef>
        <a:spcAft>
          <a:spcPct val="0"/>
        </a:spcAft>
        <a:defRPr sz="4700">
          <a:solidFill>
            <a:srgbClr val="FFFFFF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7pPr>
      <a:lvl8pPr marL="1010321" algn="l" rtl="0" fontAlgn="base">
        <a:spcBef>
          <a:spcPts val="147"/>
        </a:spcBef>
        <a:spcAft>
          <a:spcPct val="0"/>
        </a:spcAft>
        <a:defRPr sz="4700">
          <a:solidFill>
            <a:srgbClr val="FFFFFF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8pPr>
      <a:lvl9pPr marL="1347094" algn="l" rtl="0" fontAlgn="base">
        <a:spcBef>
          <a:spcPts val="147"/>
        </a:spcBef>
        <a:spcAft>
          <a:spcPct val="0"/>
        </a:spcAft>
        <a:defRPr sz="4700">
          <a:solidFill>
            <a:srgbClr val="FFFFFF"/>
          </a:solidFill>
          <a:latin typeface="Helvetica Neue Light" charset="0"/>
          <a:ea typeface="ヒラギノ角ゴ ProN W3" charset="0"/>
          <a:cs typeface="ヒラギノ角ゴ ProN W3" charset="0"/>
          <a:sym typeface="Helvetica Neue Light" charset="0"/>
        </a:defRPr>
      </a:lvl9pPr>
    </p:titleStyle>
    <p:bodyStyle>
      <a:lvl1pPr marL="252580" indent="-252580" algn="l" rtl="0" eaLnBrk="0" fontAlgn="base" hangingPunct="0">
        <a:spcBef>
          <a:spcPts val="589"/>
        </a:spcBef>
        <a:spcAft>
          <a:spcPct val="0"/>
        </a:spcAft>
        <a:defRPr sz="2400">
          <a:solidFill>
            <a:srgbClr val="FFFFFF"/>
          </a:solidFill>
          <a:latin typeface="+mn-lt"/>
          <a:ea typeface="+mn-ea"/>
          <a:cs typeface="+mn-cs"/>
          <a:sym typeface="Helvetica Neue" pitchFamily="-84" charset="0"/>
        </a:defRPr>
      </a:lvl1pPr>
      <a:lvl2pPr marL="547257" indent="-210483" algn="l" rtl="0" eaLnBrk="0" fontAlgn="base" hangingPunct="0">
        <a:spcBef>
          <a:spcPts val="589"/>
        </a:spcBef>
        <a:spcAft>
          <a:spcPct val="0"/>
        </a:spcAft>
        <a:defRPr sz="2200">
          <a:solidFill>
            <a:srgbClr val="FFFFFF"/>
          </a:solidFill>
          <a:latin typeface="+mn-lt"/>
          <a:ea typeface="+mn-ea"/>
          <a:cs typeface="+mn-cs"/>
          <a:sym typeface="Helvetica Neue" pitchFamily="-84" charset="0"/>
        </a:defRPr>
      </a:lvl2pPr>
      <a:lvl3pPr marL="841934" indent="-168387" algn="l" rtl="0" eaLnBrk="0" fontAlgn="base" hangingPunct="0">
        <a:spcBef>
          <a:spcPts val="589"/>
        </a:spcBef>
        <a:spcAft>
          <a:spcPct val="0"/>
        </a:spcAft>
        <a:defRPr sz="2100">
          <a:solidFill>
            <a:srgbClr val="FFFFFF"/>
          </a:solidFill>
          <a:latin typeface="+mn-lt"/>
          <a:ea typeface="+mn-ea"/>
          <a:cs typeface="+mn-cs"/>
          <a:sym typeface="Helvetica Neue" pitchFamily="-84" charset="0"/>
        </a:defRPr>
      </a:lvl3pPr>
      <a:lvl4pPr marL="1178707" indent="-168387" algn="l" rtl="0" eaLnBrk="0" fontAlgn="base" hangingPunct="0">
        <a:spcBef>
          <a:spcPts val="589"/>
        </a:spcBef>
        <a:spcAft>
          <a:spcPct val="0"/>
        </a:spcAft>
        <a:defRPr sz="1900">
          <a:solidFill>
            <a:srgbClr val="FFFFFF"/>
          </a:solidFill>
          <a:latin typeface="+mn-lt"/>
          <a:ea typeface="+mn-ea"/>
          <a:cs typeface="+mn-cs"/>
          <a:sym typeface="Helvetica Neue" pitchFamily="-84" charset="0"/>
        </a:defRPr>
      </a:lvl4pPr>
      <a:lvl5pPr marL="1515481" indent="-168387" algn="l" rtl="0" eaLnBrk="0" fontAlgn="base" hangingPunct="0">
        <a:spcBef>
          <a:spcPts val="589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Helvetica Neue" pitchFamily="-84" charset="0"/>
        </a:defRPr>
      </a:lvl5pPr>
      <a:lvl6pPr marL="336774" algn="l" rtl="0" fontAlgn="base">
        <a:spcBef>
          <a:spcPts val="589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6pPr>
      <a:lvl7pPr marL="673547" algn="l" rtl="0" fontAlgn="base">
        <a:spcBef>
          <a:spcPts val="589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7pPr>
      <a:lvl8pPr marL="1010321" algn="l" rtl="0" fontAlgn="base">
        <a:spcBef>
          <a:spcPts val="589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8pPr>
      <a:lvl9pPr marL="1347094" algn="l" rtl="0" fontAlgn="base">
        <a:spcBef>
          <a:spcPts val="589"/>
        </a:spcBef>
        <a:spcAft>
          <a:spcPct val="0"/>
        </a:spcAft>
        <a:defRPr sz="1800">
          <a:solidFill>
            <a:srgbClr val="FFFFFF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en-US"/>
      </a:defPPr>
      <a:lvl1pPr marL="0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3677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73547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1032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094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86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20641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57415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94188" algn="l" defTabSz="3367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wmf"/><Relationship Id="rId4" Type="http://schemas.openxmlformats.org/officeDocument/2006/relationships/hyperlink" Target="mailto:rkottman@mpi-bremen.d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itannica.com/EBchecked/topic/287895/information-system" TargetMode="External"/><Relationship Id="rId2" Type="http://schemas.openxmlformats.org/officeDocument/2006/relationships/hyperlink" Target="http://www.britannica.com/EBchecked/topic/287881/information-scienc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1.xml"/><Relationship Id="rId15" Type="http://schemas.openxmlformats.org/officeDocument/2006/relationships/hyperlink" Target="http://www.oceansamplingday.org/" TargetMode="External"/><Relationship Id="rId10" Type="http://schemas.openxmlformats.org/officeDocument/2006/relationships/image" Target="../media/image16.png"/><Relationship Id="rId4" Type="http://schemas.openxmlformats.org/officeDocument/2006/relationships/diagramData" Target="../diagrams/data1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://www.oceansamplingday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itunes.apple.com/us/app/osd-citizen/id834353532?mt=8" TargetMode="External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hyperlink" Target="https://play.google.com/store/apps/details?id=com.iw.esa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arb-silva.de/ng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rasdaman.eecs.jacobs-university.de/trac/rasdaman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1.jpeg"/><Relationship Id="rId7" Type="http://schemas.openxmlformats.org/officeDocument/2006/relationships/image" Target="../media/image5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19.png"/><Relationship Id="rId5" Type="http://schemas.openxmlformats.org/officeDocument/2006/relationships/image" Target="../media/image43.png"/><Relationship Id="rId10" Type="http://schemas.openxmlformats.org/officeDocument/2006/relationships/image" Target="../media/image18.png"/><Relationship Id="rId4" Type="http://schemas.openxmlformats.org/officeDocument/2006/relationships/image" Target="../media/image44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1.jpeg"/><Relationship Id="rId7" Type="http://schemas.openxmlformats.org/officeDocument/2006/relationships/image" Target="../media/image58.png"/><Relationship Id="rId12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18.png"/><Relationship Id="rId5" Type="http://schemas.openxmlformats.org/officeDocument/2006/relationships/image" Target="../media/image44.png"/><Relationship Id="rId10" Type="http://schemas.openxmlformats.org/officeDocument/2006/relationships/image" Target="../media/image59.png"/><Relationship Id="rId4" Type="http://schemas.openxmlformats.org/officeDocument/2006/relationships/image" Target="../media/image60.png"/><Relationship Id="rId9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18.png"/><Relationship Id="rId3" Type="http://schemas.openxmlformats.org/officeDocument/2006/relationships/image" Target="../media/image41.jpeg"/><Relationship Id="rId7" Type="http://schemas.openxmlformats.org/officeDocument/2006/relationships/image" Target="../media/image58.png"/><Relationship Id="rId12" Type="http://schemas.openxmlformats.org/officeDocument/2006/relationships/image" Target="../media/image5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23.png"/><Relationship Id="rId5" Type="http://schemas.openxmlformats.org/officeDocument/2006/relationships/image" Target="../media/image44.png"/><Relationship Id="rId10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74.png"/><Relationship Id="rId14" Type="http://schemas.openxmlformats.org/officeDocument/2006/relationships/image" Target="../media/image1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9.png"/><Relationship Id="rId3" Type="http://schemas.openxmlformats.org/officeDocument/2006/relationships/image" Target="../media/image41.jpeg"/><Relationship Id="rId7" Type="http://schemas.openxmlformats.org/officeDocument/2006/relationships/image" Target="../media/image58.png"/><Relationship Id="rId12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80.png"/><Relationship Id="rId5" Type="http://schemas.openxmlformats.org/officeDocument/2006/relationships/image" Target="../media/image44.png"/><Relationship Id="rId15" Type="http://schemas.openxmlformats.org/officeDocument/2006/relationships/image" Target="../media/image19.png"/><Relationship Id="rId10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74.png"/><Relationship Id="rId14" Type="http://schemas.openxmlformats.org/officeDocument/2006/relationships/image" Target="../media/image1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1.jpeg"/><Relationship Id="rId7" Type="http://schemas.openxmlformats.org/officeDocument/2006/relationships/image" Target="../media/image58.png"/><Relationship Id="rId12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80.png"/><Relationship Id="rId5" Type="http://schemas.openxmlformats.org/officeDocument/2006/relationships/image" Target="../media/image44.png"/><Relationship Id="rId10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mpi-bremen.de/source/" TargetMode="External"/><Relationship Id="rId2" Type="http://schemas.openxmlformats.org/officeDocument/2006/relationships/hyperlink" Target="https://projects.mpi-bremen.de/micro-b3/svn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mpi-bremen.de/its/" TargetMode="External"/><Relationship Id="rId4" Type="http://schemas.openxmlformats.org/officeDocument/2006/relationships/hyperlink" Target="https://colab.mpi-bremen.de/wiki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oceansamplingday.org/" TargetMode="External"/><Relationship Id="rId5" Type="http://schemas.openxmlformats.org/officeDocument/2006/relationships/hyperlink" Target="http://twitter.com/Micro_B3" TargetMode="External"/><Relationship Id="rId4" Type="http://schemas.openxmlformats.org/officeDocument/2006/relationships/hyperlink" Target="http://www.microb3.eu/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ritannica.com/EBchecked/topic/287895/information-system" TargetMode="External"/><Relationship Id="rId2" Type="http://schemas.openxmlformats.org/officeDocument/2006/relationships/hyperlink" Target="http://www.britannica.com/EBchecked/topic/287881/information-science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93.png"/><Relationship Id="rId7" Type="http://schemas.openxmlformats.org/officeDocument/2006/relationships/image" Target="../media/image1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59.png"/><Relationship Id="rId4" Type="http://schemas.openxmlformats.org/officeDocument/2006/relationships/image" Target="../media/image9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jpe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110.wmf"/><Relationship Id="rId10" Type="http://schemas.openxmlformats.org/officeDocument/2006/relationships/image" Target="../media/image114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Helgoland_Vogelperspektive_sx"/>
          <p:cNvPicPr>
            <a:picLocks noChangeAspect="1" noChangeArrowheads="1"/>
          </p:cNvPicPr>
          <p:nvPr/>
        </p:nvPicPr>
        <p:blipFill>
          <a:blip r:embed="rId3" cstate="screen">
            <a:lum bright="39000"/>
          </a:blip>
          <a:srcRect t="15585"/>
          <a:stretch>
            <a:fillRect/>
          </a:stretch>
        </p:blipFill>
        <p:spPr bwMode="auto">
          <a:xfrm>
            <a:off x="0" y="1072055"/>
            <a:ext cx="9906000" cy="580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8014" y="879348"/>
            <a:ext cx="9637985" cy="1640649"/>
          </a:xfrm>
        </p:spPr>
        <p:txBody>
          <a:bodyPr/>
          <a:lstStyle/>
          <a:p>
            <a:pPr algn="ctr">
              <a:lnSpc>
                <a:spcPct val="130000"/>
              </a:lnSpc>
            </a:pPr>
            <a:r>
              <a:rPr lang="en-US" sz="3200" dirty="0" smtClean="0"/>
              <a:t>  Micro B3 Information System </a:t>
            </a:r>
            <a:br>
              <a:rPr lang="en-US" sz="3200" dirty="0" smtClean="0"/>
            </a:br>
            <a:r>
              <a:rPr lang="en-US" dirty="0" smtClean="0"/>
              <a:t> Bringing  sequence data into environmental context</a:t>
            </a:r>
            <a:endParaRPr lang="en-GB" dirty="0" smtClean="0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93174" y="4766391"/>
            <a:ext cx="8583561" cy="860953"/>
          </a:xfrm>
        </p:spPr>
        <p:txBody>
          <a:bodyPr/>
          <a:lstStyle/>
          <a:p>
            <a:r>
              <a:rPr lang="en-GB" dirty="0" smtClean="0"/>
              <a:t>Microbial Genomics and Bioinformatics Research Group</a:t>
            </a:r>
          </a:p>
          <a:p>
            <a:r>
              <a:rPr lang="en-GB" dirty="0" smtClean="0"/>
              <a:t>Renzo </a:t>
            </a:r>
            <a:r>
              <a:rPr lang="en-GB" dirty="0" err="1" smtClean="0"/>
              <a:t>Kottmann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rkottman@mpi-bremen.de</a:t>
            </a:r>
            <a:r>
              <a:rPr lang="en-GB" dirty="0" smtClean="0"/>
              <a:t>	</a:t>
            </a:r>
            <a:r>
              <a:rPr lang="en-GB" dirty="0" smtClean="0">
                <a:solidFill>
                  <a:schemeClr val="accent2"/>
                </a:solidFill>
              </a:rPr>
              <a:t>@</a:t>
            </a:r>
            <a:r>
              <a:rPr lang="en-GB" dirty="0" err="1" smtClean="0">
                <a:solidFill>
                  <a:schemeClr val="accent2"/>
                </a:solidFill>
              </a:rPr>
              <a:t>renzokott</a:t>
            </a:r>
            <a:r>
              <a:rPr lang="en-GB" dirty="0" smtClean="0">
                <a:solidFill>
                  <a:schemeClr val="accent2"/>
                </a:solidFill>
              </a:rPr>
              <a:t> </a:t>
            </a:r>
          </a:p>
          <a:p>
            <a:r>
              <a:rPr lang="en-GB" dirty="0" err="1" smtClean="0"/>
              <a:t>Hinxton</a:t>
            </a:r>
            <a:r>
              <a:rPr lang="en-GB" dirty="0" smtClean="0"/>
              <a:t>, 2014-03-27</a:t>
            </a:r>
          </a:p>
        </p:txBody>
      </p:sp>
      <p:pic>
        <p:nvPicPr>
          <p:cNvPr id="2053" name="Picture 4"/>
          <p:cNvPicPr>
            <a:picLocks noChangeAspect="1" noChangeArrowheads="1"/>
          </p:cNvPicPr>
          <p:nvPr/>
        </p:nvPicPr>
        <p:blipFill>
          <a:blip r:embed="rId5" cstate="screen"/>
          <a:srcRect l="4581" r="4391" b="20954"/>
          <a:stretch>
            <a:fillRect/>
          </a:stretch>
        </p:blipFill>
        <p:spPr bwMode="auto">
          <a:xfrm>
            <a:off x="47321" y="126128"/>
            <a:ext cx="1112079" cy="9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0962" y="2790825"/>
            <a:ext cx="8856662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Micro B3: Biodiversity, Bioinformatics, Biotechnology</a:t>
            </a:r>
            <a:endParaRPr lang="en-US" dirty="0"/>
          </a:p>
        </p:txBody>
      </p:sp>
      <p:sp>
        <p:nvSpPr>
          <p:cNvPr id="21" name="Circular Arrow 20"/>
          <p:cNvSpPr/>
          <p:nvPr/>
        </p:nvSpPr>
        <p:spPr bwMode="auto">
          <a:xfrm>
            <a:off x="1923372" y="567557"/>
            <a:ext cx="6120000" cy="6120000"/>
          </a:xfrm>
          <a:prstGeom prst="circularArrow">
            <a:avLst>
              <a:gd name="adj1" fmla="val 2629"/>
              <a:gd name="adj2" fmla="val 379917"/>
              <a:gd name="adj3" fmla="val 18432234"/>
              <a:gd name="adj4" fmla="val 18927186"/>
              <a:gd name="adj5" fmla="val 4743"/>
            </a:avLst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TopUp"/>
            <a:lightRig rig="threePt" dir="t"/>
          </a:scene3d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" name="Circular Arrow 29"/>
          <p:cNvSpPr/>
          <p:nvPr/>
        </p:nvSpPr>
        <p:spPr bwMode="auto">
          <a:xfrm>
            <a:off x="2280730" y="898632"/>
            <a:ext cx="5400000" cy="5400000"/>
          </a:xfrm>
          <a:prstGeom prst="circularArrow">
            <a:avLst>
              <a:gd name="adj1" fmla="val 2629"/>
              <a:gd name="adj2" fmla="val 379917"/>
              <a:gd name="adj3" fmla="val 18432234"/>
              <a:gd name="adj4" fmla="val 18927186"/>
              <a:gd name="adj5" fmla="val 4743"/>
            </a:avLst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TopUp"/>
            <a:lightRig rig="threePt" dir="t"/>
          </a:scene3d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Circular Arrow 26"/>
          <p:cNvSpPr/>
          <p:nvPr/>
        </p:nvSpPr>
        <p:spPr bwMode="auto">
          <a:xfrm>
            <a:off x="2102044" y="719946"/>
            <a:ext cx="5760000" cy="5760000"/>
          </a:xfrm>
          <a:prstGeom prst="circularArrow">
            <a:avLst>
              <a:gd name="adj1" fmla="val 2866"/>
              <a:gd name="adj2" fmla="val 379917"/>
              <a:gd name="adj3" fmla="val 18475562"/>
              <a:gd name="adj4" fmla="val 18927186"/>
              <a:gd name="adj5" fmla="val 4743"/>
            </a:avLst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TopUp"/>
            <a:lightRig rig="threePt" dir="t"/>
          </a:scene3d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9" name="Picture 28" descr="mb3-logo-large-tranparent.jpg"/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531479" y="2301768"/>
            <a:ext cx="2804532" cy="2601306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 bwMode="auto">
          <a:xfrm>
            <a:off x="818118" y="5474153"/>
            <a:ext cx="8245366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Micro B3</a:t>
            </a:r>
            <a:r>
              <a:rPr kumimoji="0" lang="de-DE" sz="4400" b="1" i="0" u="none" strike="noStrike" kern="0" cap="none" spc="0" normalizeH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Information System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Definition: Information System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information system,</a:t>
            </a:r>
            <a:r>
              <a:rPr lang="en-US" dirty="0" smtClean="0"/>
              <a:t> an integrated set of components for collecting, storing, and processing data and for delivering </a:t>
            </a:r>
            <a:r>
              <a:rPr lang="en-US" dirty="0" smtClean="0">
                <a:hlinkClick r:id="rId2"/>
              </a:rPr>
              <a:t>information</a:t>
            </a:r>
            <a:r>
              <a:rPr lang="en-US" dirty="0" smtClean="0"/>
              <a:t>, knowledge, and digital products. </a:t>
            </a:r>
            <a:br>
              <a:rPr lang="en-US" dirty="0" smtClean="0"/>
            </a:br>
            <a:r>
              <a:rPr lang="en-US" sz="1800" dirty="0" smtClean="0"/>
              <a:t>(</a:t>
            </a:r>
            <a:r>
              <a:rPr lang="en-US" sz="1800" dirty="0" smtClean="0">
                <a:hlinkClick r:id="rId3"/>
              </a:rPr>
              <a:t>http://www.britannica.com/EBchecked/topic/287895/information-system</a:t>
            </a:r>
            <a:r>
              <a:rPr lang="en-US" sz="1800" dirty="0" smtClean="0"/>
              <a:t>, last visit 2013-03-13)</a:t>
            </a:r>
            <a:endParaRPr lang="de-DE" sz="1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responding-changes-data.png"/>
          <p:cNvPicPr>
            <a:picLocks noGrp="1" noChangeAspect="1"/>
          </p:cNvPicPr>
          <p:nvPr>
            <p:ph idx="1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-15786" y="1308535"/>
            <a:ext cx="9805270" cy="491538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System: Logic View</a:t>
            </a:r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810391" y="5861033"/>
            <a:ext cx="91944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n-lt"/>
              </a:rPr>
              <a:t>Collecting	storing, 		and processing 	data and for delivering information </a:t>
            </a:r>
            <a:endParaRPr lang="de-DE" dirty="0">
              <a:latin typeface="+mn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38122" y="6519446"/>
            <a:ext cx="4838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dirty="0" err="1" smtClean="0"/>
              <a:t>modified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http://martinfowler.com/articles/bigData/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System: Process View</a:t>
            </a:r>
            <a:endParaRPr lang="de-DE" dirty="0"/>
          </a:p>
        </p:txBody>
      </p:sp>
      <p:pic>
        <p:nvPicPr>
          <p:cNvPr id="6" name="Content Placeholder 5" descr="analytical-workflow-pure.png"/>
          <p:cNvPicPr>
            <a:picLocks noGrp="1" noChangeAspect="1"/>
          </p:cNvPicPr>
          <p:nvPr>
            <p:ph idx="1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283904" y="1608083"/>
            <a:ext cx="9212553" cy="4167832"/>
          </a:xfrm>
        </p:spPr>
      </p:pic>
      <p:sp>
        <p:nvSpPr>
          <p:cNvPr id="5" name="Rectangle 4"/>
          <p:cNvSpPr/>
          <p:nvPr/>
        </p:nvSpPr>
        <p:spPr>
          <a:xfrm>
            <a:off x="2538122" y="6519446"/>
            <a:ext cx="48380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dirty="0" err="1" smtClean="0"/>
              <a:t>modified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http://martinfowler.com/articles/bigData/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System: Process View – Data Convergence</a:t>
            </a:r>
            <a:endParaRPr lang="de-DE" dirty="0"/>
          </a:p>
        </p:txBody>
      </p:sp>
      <p:pic>
        <p:nvPicPr>
          <p:cNvPr id="6" name="Content Placeholder 5" descr="analytical-workflow-pure.png"/>
          <p:cNvPicPr>
            <a:picLocks noGrp="1" noChangeAspect="1"/>
          </p:cNvPicPr>
          <p:nvPr>
            <p:ph idx="1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283904" y="1608083"/>
            <a:ext cx="9212553" cy="4167832"/>
          </a:xfrm>
        </p:spPr>
      </p:pic>
      <p:sp>
        <p:nvSpPr>
          <p:cNvPr id="7" name="TextBox 6"/>
          <p:cNvSpPr txBox="1"/>
          <p:nvPr/>
        </p:nvSpPr>
        <p:spPr>
          <a:xfrm>
            <a:off x="819847" y="5754415"/>
            <a:ext cx="2822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How to find  relevant data?</a:t>
            </a:r>
            <a:endParaRPr lang="de-DE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86170" y="5433852"/>
            <a:ext cx="2182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How to gather data?</a:t>
            </a:r>
            <a:endParaRPr lang="de-DE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42586" y="5160584"/>
            <a:ext cx="2615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How to gain useful data?</a:t>
            </a:r>
            <a:endParaRPr lang="de-DE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14796" y="4934613"/>
            <a:ext cx="3986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How  to combine heterogeneous data?</a:t>
            </a:r>
            <a:endParaRPr lang="de-DE" dirty="0">
              <a:latin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System: Process View – Data Divergence</a:t>
            </a:r>
            <a:endParaRPr lang="de-DE" dirty="0"/>
          </a:p>
        </p:txBody>
      </p:sp>
      <p:pic>
        <p:nvPicPr>
          <p:cNvPr id="6" name="Content Placeholder 5" descr="analytical-workflow-pure.png"/>
          <p:cNvPicPr>
            <a:picLocks noGrp="1" noChangeAspect="1"/>
          </p:cNvPicPr>
          <p:nvPr>
            <p:ph idx="1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283904" y="1608083"/>
            <a:ext cx="9212553" cy="4167832"/>
          </a:xfrm>
        </p:spPr>
      </p:pic>
      <p:sp>
        <p:nvSpPr>
          <p:cNvPr id="11" name="TextBox 10"/>
          <p:cNvSpPr txBox="1"/>
          <p:nvPr/>
        </p:nvSpPr>
        <p:spPr>
          <a:xfrm>
            <a:off x="5108023" y="5013441"/>
            <a:ext cx="2444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How  to enhance data?</a:t>
            </a:r>
            <a:endParaRPr lang="de-DE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7166" y="5339255"/>
            <a:ext cx="3217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How to find relevant patterns?</a:t>
            </a:r>
            <a:endParaRPr lang="de-DE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05162" y="5649315"/>
            <a:ext cx="28340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How to visualize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and  </a:t>
            </a:r>
            <a:r>
              <a:rPr lang="en-US" dirty="0" err="1" smtClean="0">
                <a:latin typeface="+mn-lt"/>
              </a:rPr>
              <a:t>operationalize</a:t>
            </a:r>
            <a:r>
              <a:rPr lang="en-US" dirty="0" smtClean="0">
                <a:latin typeface="+mn-lt"/>
              </a:rPr>
              <a:t>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information for knowledge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creation?</a:t>
            </a:r>
            <a:endParaRPr lang="de-DE" dirty="0">
              <a:latin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System: Science driven</a:t>
            </a:r>
            <a:endParaRPr lang="de-DE" dirty="0"/>
          </a:p>
        </p:txBody>
      </p:sp>
      <p:pic>
        <p:nvPicPr>
          <p:cNvPr id="6" name="Content Placeholder 5" descr="analytical-workflow-pure.png"/>
          <p:cNvPicPr>
            <a:picLocks noGrp="1" noChangeAspect="1"/>
          </p:cNvPicPr>
          <p:nvPr>
            <p:ph idx="1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283904" y="1608083"/>
            <a:ext cx="9212553" cy="4167832"/>
          </a:xfrm>
        </p:spPr>
      </p:pic>
      <p:sp>
        <p:nvSpPr>
          <p:cNvPr id="11" name="Rounded Rectangular Callout 10"/>
          <p:cNvSpPr/>
          <p:nvPr/>
        </p:nvSpPr>
        <p:spPr bwMode="auto">
          <a:xfrm>
            <a:off x="6227411" y="1103586"/>
            <a:ext cx="2822017" cy="828000"/>
          </a:xfrm>
          <a:prstGeom prst="wedgeRoundRectCallout">
            <a:avLst>
              <a:gd name="adj1" fmla="val 31410"/>
              <a:gd name="adj2" fmla="val 115441"/>
              <a:gd name="adj3" fmla="val 16667"/>
            </a:avLst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What is the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geographic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and 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environmental distribution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of 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my gene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?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30225" y="4298782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Scientists</a:t>
            </a:r>
            <a:endParaRPr lang="de-DE" sz="24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 rot="708885">
            <a:off x="7588465" y="4955683"/>
            <a:ext cx="206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= knowledge</a:t>
            </a:r>
            <a:endParaRPr lang="de-DE" sz="2400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2979667" y="1103582"/>
            <a:ext cx="2049518" cy="828000"/>
          </a:xfrm>
          <a:prstGeom prst="round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Which data? How to process and analyze?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Left Arrow 16"/>
          <p:cNvSpPr/>
          <p:nvPr/>
        </p:nvSpPr>
        <p:spPr bwMode="auto">
          <a:xfrm>
            <a:off x="5139558" y="1103575"/>
            <a:ext cx="961696" cy="828000"/>
          </a:xfrm>
          <a:prstGeom prst="leftArrow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0278884">
            <a:off x="354175" y="4840055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Generate +</a:t>
            </a:r>
            <a:endParaRPr lang="de-DE" sz="2400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05162" y="5649315"/>
            <a:ext cx="28340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How to visualize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and  </a:t>
            </a:r>
            <a:r>
              <a:rPr lang="en-US" dirty="0" err="1" smtClean="0">
                <a:latin typeface="+mn-lt"/>
              </a:rPr>
              <a:t>operationalize</a:t>
            </a:r>
            <a:r>
              <a:rPr lang="en-US" dirty="0" smtClean="0">
                <a:latin typeface="+mn-lt"/>
              </a:rPr>
              <a:t>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information for knowledge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creation?</a:t>
            </a:r>
            <a:endParaRPr lang="de-DE" dirty="0">
              <a:latin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why all that?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398" y="1162413"/>
            <a:ext cx="5765602" cy="5283200"/>
          </a:xfrm>
        </p:spPr>
        <p:txBody>
          <a:bodyPr/>
          <a:lstStyle/>
          <a:p>
            <a:r>
              <a:rPr lang="en-US" dirty="0" smtClean="0"/>
              <a:t>To paraphrase Captain Kirk in the Star Trek:</a:t>
            </a:r>
          </a:p>
          <a:p>
            <a:pPr lvl="1"/>
            <a:r>
              <a:rPr lang="en-US" dirty="0" smtClean="0"/>
              <a:t>“Data is a messy business—</a:t>
            </a:r>
            <a:br>
              <a:rPr lang="en-US" dirty="0" smtClean="0"/>
            </a:br>
            <a:r>
              <a:rPr lang="en-US" dirty="0" smtClean="0"/>
              <a:t>	a very, very messy business.”</a:t>
            </a:r>
          </a:p>
          <a:p>
            <a:pPr lvl="2"/>
            <a:r>
              <a:rPr lang="en-US" sz="2000" dirty="0" smtClean="0"/>
              <a:t>episode “A Taste of Armageddon”</a:t>
            </a:r>
          </a:p>
          <a:p>
            <a:endParaRPr lang="en-US" dirty="0" smtClean="0"/>
          </a:p>
          <a:p>
            <a:r>
              <a:rPr lang="en-US" dirty="0" smtClean="0"/>
              <a:t>“… as much as 60 percent of the time I spend on data analysis is focused on preparing the data </a:t>
            </a:r>
            <a:r>
              <a:rPr lang="de-DE" dirty="0" smtClean="0"/>
              <a:t>for analysis.“</a:t>
            </a:r>
          </a:p>
          <a:p>
            <a:pPr lvl="1"/>
            <a:r>
              <a:rPr lang="de-DE" i="1" dirty="0" smtClean="0"/>
              <a:t>R in Action: </a:t>
            </a:r>
            <a:r>
              <a:rPr lang="en-US" i="1" dirty="0" smtClean="0"/>
              <a:t>Data analysis and graphics with R</a:t>
            </a:r>
            <a:br>
              <a:rPr lang="en-US" i="1" dirty="0" smtClean="0"/>
            </a:br>
            <a:r>
              <a:rPr lang="en-US" dirty="0" smtClean="0"/>
              <a:t>by</a:t>
            </a:r>
            <a:r>
              <a:rPr lang="en-US" i="1" dirty="0" smtClean="0"/>
              <a:t> </a:t>
            </a:r>
            <a:r>
              <a:rPr lang="de-DE" dirty="0" smtClean="0"/>
              <a:t>Robert I. Kabacoff</a:t>
            </a:r>
            <a:endParaRPr lang="de-D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9259" t="7365" r="9164" b="7967"/>
          <a:stretch>
            <a:fillRect/>
          </a:stretch>
        </p:blipFill>
        <p:spPr bwMode="auto">
          <a:xfrm>
            <a:off x="327265" y="998950"/>
            <a:ext cx="3736136" cy="560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Gathering &amp; Services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Tracking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How to track the geographic- and environmental origin of </a:t>
            </a:r>
            <a:br>
              <a:rPr lang="en-US" dirty="0" smtClean="0"/>
            </a:br>
            <a:r>
              <a:rPr lang="en-US" dirty="0" smtClean="0"/>
              <a:t>DNA sequence data?</a:t>
            </a:r>
            <a:endParaRPr lang="de-DE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Data Services</a:t>
            </a:r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How to analyze, visualize and interpret  the sequence data in an environmental context?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System: Science driven</a:t>
            </a:r>
            <a:endParaRPr lang="de-DE" dirty="0"/>
          </a:p>
        </p:txBody>
      </p:sp>
      <p:pic>
        <p:nvPicPr>
          <p:cNvPr id="6" name="Content Placeholder 5" descr="analytical-workflow-pure.png"/>
          <p:cNvPicPr>
            <a:picLocks noGrp="1" noChangeAspect="1"/>
          </p:cNvPicPr>
          <p:nvPr>
            <p:ph idx="1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283904" y="1608083"/>
            <a:ext cx="9212553" cy="4167832"/>
          </a:xfrm>
        </p:spPr>
      </p:pic>
      <p:sp>
        <p:nvSpPr>
          <p:cNvPr id="11" name="Rounded Rectangular Callout 10"/>
          <p:cNvSpPr/>
          <p:nvPr/>
        </p:nvSpPr>
        <p:spPr bwMode="auto">
          <a:xfrm>
            <a:off x="6227411" y="1103586"/>
            <a:ext cx="2822017" cy="828000"/>
          </a:xfrm>
          <a:prstGeom prst="wedgeRoundRectCallout">
            <a:avLst>
              <a:gd name="adj1" fmla="val 31410"/>
              <a:gd name="adj2" fmla="val 115441"/>
              <a:gd name="adj3" fmla="val 16667"/>
            </a:avLst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What is the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geographic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and 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environmental distribution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of 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my gene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?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30225" y="4298782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Scientists</a:t>
            </a:r>
            <a:endParaRPr lang="de-DE" sz="24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 rot="708885">
            <a:off x="7588465" y="4955683"/>
            <a:ext cx="206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= knowledge</a:t>
            </a:r>
            <a:endParaRPr lang="de-DE" sz="2400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2979667" y="1103582"/>
            <a:ext cx="2049518" cy="828000"/>
          </a:xfrm>
          <a:prstGeom prst="round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Which data? How to process and analyze?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Left Arrow 16"/>
          <p:cNvSpPr/>
          <p:nvPr/>
        </p:nvSpPr>
        <p:spPr bwMode="auto">
          <a:xfrm>
            <a:off x="5139558" y="1103575"/>
            <a:ext cx="961696" cy="828000"/>
          </a:xfrm>
          <a:prstGeom prst="leftArrow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 rot="5400000">
            <a:off x="3657623" y="5896303"/>
            <a:ext cx="1923393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2310407" y="5294673"/>
            <a:ext cx="2232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+mn-lt"/>
              </a:rPr>
              <a:t>Data Tracking: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latin typeface="+mn-lt"/>
              </a:rPr>
              <a:t> OSD App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latin typeface="+mn-lt"/>
              </a:rPr>
              <a:t> OSD Server</a:t>
            </a:r>
            <a:br>
              <a:rPr lang="en-US" sz="1800" dirty="0" smtClean="0">
                <a:latin typeface="+mn-lt"/>
              </a:rPr>
            </a:br>
            <a:endParaRPr lang="de-DE" sz="1800" dirty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43950" y="5324164"/>
            <a:ext cx="211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+mn-lt"/>
              </a:rPr>
              <a:t>Data Services:</a:t>
            </a:r>
            <a:endParaRPr lang="en-US" sz="1800" dirty="0" smtClean="0"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latin typeface="+mn-lt"/>
              </a:rPr>
              <a:t>Workflows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latin typeface="+mn-lt"/>
              </a:rPr>
              <a:t>EATME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latin typeface="+mn-lt"/>
              </a:rPr>
              <a:t>ProX</a:t>
            </a:r>
            <a:endParaRPr lang="de-DE" sz="1800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 rot="20278884">
            <a:off x="354175" y="4840055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Generate +</a:t>
            </a:r>
            <a:endParaRPr lang="de-DE" sz="2400" dirty="0">
              <a:latin typeface="+mj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Ecosystem Perspective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976263" y="5341883"/>
            <a:ext cx="25908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22CA042-32A2-457A-8D39-B16806B1C03B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  <p:pic>
        <p:nvPicPr>
          <p:cNvPr id="7" name="Picture 9" descr="Helgoland_Vogelperspektive_sx"/>
          <p:cNvPicPr>
            <a:picLocks noChangeAspect="1" noChangeArrowheads="1"/>
          </p:cNvPicPr>
          <p:nvPr/>
        </p:nvPicPr>
        <p:blipFill>
          <a:blip r:embed="rId2" cstate="screen">
            <a:lum bright="39000"/>
          </a:blip>
          <a:srcRect t="15585"/>
          <a:stretch>
            <a:fillRect/>
          </a:stretch>
        </p:blipFill>
        <p:spPr bwMode="auto">
          <a:xfrm>
            <a:off x="0" y="1072055"/>
            <a:ext cx="9906000" cy="580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Part I: </a:t>
            </a:r>
            <a:br>
              <a:rPr lang="en-US" sz="4000" dirty="0" smtClean="0"/>
            </a:br>
            <a:r>
              <a:rPr lang="en-US" sz="4000" dirty="0" smtClean="0"/>
              <a:t>Data tracking</a:t>
            </a:r>
            <a:br>
              <a:rPr lang="en-US" sz="4000" dirty="0" smtClean="0"/>
            </a:br>
            <a:r>
              <a:rPr lang="en-US" sz="4000" dirty="0" smtClean="0"/>
              <a:t>Generate, Harvest and Filter</a:t>
            </a:r>
            <a:endParaRPr lang="de-DE" sz="4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Generate</a:t>
            </a:r>
            <a:endParaRPr lang="de-DE" sz="4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75443" y="5717647"/>
            <a:ext cx="3317783" cy="612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Diagramm 2"/>
          <p:cNvGraphicFramePr/>
          <p:nvPr>
            <p:extLst>
              <p:ext uri="{D42A27DB-BD31-4B8C-83A1-F6EECF244321}">
                <p14:modId xmlns="" xmlns:p14="http://schemas.microsoft.com/office/powerpoint/2010/main" val="979553207"/>
              </p:ext>
            </p:extLst>
          </p:nvPr>
        </p:nvGraphicFramePr>
        <p:xfrm>
          <a:off x="-236483" y="378372"/>
          <a:ext cx="10142483" cy="6258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3592945" y="2648608"/>
            <a:ext cx="2589491" cy="1606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436" y="238293"/>
            <a:ext cx="1297527" cy="1297527"/>
          </a:xfrm>
          <a:prstGeom prst="rect">
            <a:avLst/>
          </a:prstGeom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7971" y="3412322"/>
            <a:ext cx="2050593" cy="494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download PANGAEA logo in high-resolution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8688740" y="3957382"/>
            <a:ext cx="1078140" cy="769074"/>
          </a:xfrm>
          <a:prstGeom prst="rect">
            <a:avLst/>
          </a:prstGeom>
          <a:noFill/>
        </p:spPr>
      </p:pic>
      <p:pic>
        <p:nvPicPr>
          <p:cNvPr id="11" name="Picture 11" descr="http://www.seadatanet.org/extension/seadatanet2/design/skin-seadatanet2/images/Logo_SeaDataNet_fond_transparent.png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8075041" y="4867227"/>
            <a:ext cx="1195905" cy="648307"/>
          </a:xfrm>
          <a:prstGeom prst="rect">
            <a:avLst/>
          </a:prstGeom>
          <a:noFill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2417318" y="544724"/>
            <a:ext cx="913473" cy="73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feld 15"/>
          <p:cNvSpPr txBox="1"/>
          <p:nvPr/>
        </p:nvSpPr>
        <p:spPr>
          <a:xfrm>
            <a:off x="3595111" y="4222243"/>
            <a:ext cx="264694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400" dirty="0">
                <a:latin typeface="+mj-lt"/>
                <a:hlinkClick r:id="rId15"/>
              </a:rPr>
              <a:t>www.oceansamplingday.org</a:t>
            </a:r>
            <a:endParaRPr lang="en-GB" sz="1400" dirty="0">
              <a:latin typeface="+mj-lt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495696" y="5762462"/>
            <a:ext cx="18910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rgbClr val="0066CC"/>
                </a:solidFill>
                <a:latin typeface="+mj-lt"/>
              </a:rPr>
              <a:t>Legal Framework</a:t>
            </a:r>
          </a:p>
          <a:p>
            <a:pPr algn="ctr"/>
            <a:r>
              <a:rPr lang="en-GB" dirty="0" smtClean="0">
                <a:solidFill>
                  <a:srgbClr val="0066CC"/>
                </a:solidFill>
                <a:latin typeface="+mj-lt"/>
              </a:rPr>
              <a:t>ABS, MTA, DTA</a:t>
            </a:r>
            <a:endParaRPr lang="en-GB" dirty="0">
              <a:solidFill>
                <a:srgbClr val="0066CC"/>
              </a:solidFill>
              <a:latin typeface="+mj-lt"/>
            </a:endParaRPr>
          </a:p>
        </p:txBody>
      </p:sp>
      <p:pic>
        <p:nvPicPr>
          <p:cNvPr id="18" name="Picture 5" descr="http://3.bp.blogspot.com/-hVVw6rZDBn4/ToFRnKN2sxI/AAAAAAAAATU/1ZfrvzQeUEQ/s1600/thermometer.jpg"/>
          <p:cNvPicPr>
            <a:picLocks noChangeAspect="1" noChangeArrowheads="1"/>
          </p:cNvPicPr>
          <p:nvPr/>
        </p:nvPicPr>
        <p:blipFill>
          <a:blip r:embed="rId16" cstate="screen"/>
          <a:srcRect/>
          <a:stretch>
            <a:fillRect/>
          </a:stretch>
        </p:blipFill>
        <p:spPr bwMode="auto">
          <a:xfrm>
            <a:off x="8032482" y="3329414"/>
            <a:ext cx="488556" cy="1440995"/>
          </a:xfrm>
          <a:prstGeom prst="rect">
            <a:avLst/>
          </a:prstGeom>
          <a:noFill/>
        </p:spPr>
      </p:pic>
      <p:pic>
        <p:nvPicPr>
          <p:cNvPr id="19" name="Picture 7"/>
          <p:cNvPicPr>
            <a:picLocks noChangeAspect="1"/>
          </p:cNvPicPr>
          <p:nvPr/>
        </p:nvPicPr>
        <p:blipFill>
          <a:blip r:embed="rId17" cstate="screen"/>
          <a:srcRect/>
          <a:stretch>
            <a:fillRect/>
          </a:stretch>
        </p:blipFill>
        <p:spPr bwMode="auto">
          <a:xfrm>
            <a:off x="8209560" y="1351472"/>
            <a:ext cx="1359457" cy="91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357058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Ocean Sampling Day</a:t>
            </a:r>
          </a:p>
        </p:txBody>
      </p:sp>
      <p:sp>
        <p:nvSpPr>
          <p:cNvPr id="4915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Global</a:t>
            </a:r>
          </a:p>
          <a:p>
            <a:r>
              <a:rPr lang="en-GB" dirty="0" smtClean="0"/>
              <a:t>Standardized</a:t>
            </a:r>
          </a:p>
          <a:p>
            <a:r>
              <a:rPr lang="en-GB" dirty="0" smtClean="0"/>
              <a:t>Orchestrated </a:t>
            </a:r>
          </a:p>
          <a:p>
            <a:r>
              <a:rPr lang="en-GB" dirty="0" smtClean="0"/>
              <a:t>Sampling event  fixed in time</a:t>
            </a:r>
          </a:p>
          <a:p>
            <a:pPr lvl="1"/>
            <a:r>
              <a:rPr lang="en-GB" dirty="0" smtClean="0"/>
              <a:t>June 21</a:t>
            </a:r>
            <a:r>
              <a:rPr lang="en-GB" baseline="30000" dirty="0" smtClean="0"/>
              <a:t>st</a:t>
            </a:r>
            <a:r>
              <a:rPr lang="en-GB" dirty="0" smtClean="0"/>
              <a:t>  2014</a:t>
            </a:r>
          </a:p>
        </p:txBody>
      </p:sp>
      <p:pic>
        <p:nvPicPr>
          <p:cNvPr id="49156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958765" y="1068320"/>
            <a:ext cx="3106423" cy="1924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83310" y="5463845"/>
            <a:ext cx="1024758" cy="98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2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488626" y="4987727"/>
            <a:ext cx="1617990" cy="1352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5" name="Picture 1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3521176" y="5660806"/>
            <a:ext cx="3016250" cy="726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feld 9"/>
          <p:cNvSpPr txBox="1"/>
          <p:nvPr/>
        </p:nvSpPr>
        <p:spPr>
          <a:xfrm>
            <a:off x="2772299" y="4506232"/>
            <a:ext cx="4395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+mj-lt"/>
                <a:hlinkClick r:id="rId7"/>
              </a:rPr>
              <a:t>www.oceansamplingday.org</a:t>
            </a:r>
            <a:endParaRPr lang="en-GB" sz="2400" dirty="0" smtClean="0">
              <a:latin typeface="+mj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System: Process View</a:t>
            </a:r>
            <a:endParaRPr lang="de-DE" dirty="0"/>
          </a:p>
        </p:txBody>
      </p:sp>
      <p:pic>
        <p:nvPicPr>
          <p:cNvPr id="5" name="Content Placeholder 5" descr="analytical-workflow-pure.png"/>
          <p:cNvPicPr>
            <a:picLocks noGrp="1" noChangeAspect="1"/>
          </p:cNvPicPr>
          <p:nvPr>
            <p:ph idx="1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283904" y="1608083"/>
            <a:ext cx="9212553" cy="4167832"/>
          </a:xfrm>
        </p:spPr>
      </p:pic>
      <p:sp>
        <p:nvSpPr>
          <p:cNvPr id="7" name="TextBox 6"/>
          <p:cNvSpPr txBox="1"/>
          <p:nvPr/>
        </p:nvSpPr>
        <p:spPr>
          <a:xfrm>
            <a:off x="7830225" y="4298782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Scientists</a:t>
            </a:r>
            <a:endParaRPr lang="de-DE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 rot="708885">
            <a:off x="7588465" y="4955683"/>
            <a:ext cx="206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= knowledge</a:t>
            </a:r>
            <a:endParaRPr lang="de-DE" sz="2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 rot="20278884">
            <a:off x="354175" y="4840055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Generate +</a:t>
            </a:r>
            <a:endParaRPr lang="de-DE" sz="2400" dirty="0">
              <a:latin typeface="+mj-lt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10133" y="3739409"/>
            <a:ext cx="1651403" cy="1022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Harvest</a:t>
            </a:r>
            <a:endParaRPr lang="de-DE" sz="4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Ocean Sampling Day App </a:t>
            </a:r>
            <a:endParaRPr lang="en-GB" dirty="0"/>
          </a:p>
        </p:txBody>
      </p:sp>
      <p:pic>
        <p:nvPicPr>
          <p:cNvPr id="5" name="Picture 4" descr="IMG_3466_v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3126133" y="2803160"/>
            <a:ext cx="3551324" cy="2844000"/>
          </a:xfrm>
          <a:prstGeom prst="rect">
            <a:avLst/>
          </a:prstGeom>
        </p:spPr>
      </p:pic>
      <p:pic>
        <p:nvPicPr>
          <p:cNvPr id="11" name="Picture 5" descr="D:\JUB_MPI\Antraege\EU_Micro_B3\Application\Proposal\Partner_Logos\INTERWORKS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408963" y="5637803"/>
            <a:ext cx="1614644" cy="381676"/>
          </a:xfrm>
          <a:prstGeom prst="rect">
            <a:avLst/>
          </a:prstGeom>
          <a:noFill/>
        </p:spPr>
      </p:pic>
      <p:sp>
        <p:nvSpPr>
          <p:cNvPr id="2" name="AutoShape 6" descr="data:image/jpeg;base64,/9j/4AAQSkZJRgABAQAAAQABAAD/2wCEAAkGBxIHBhQUExQVFhQXFhYXGBgXGBcXGhcgGhcZHhkXGRcbHCkgGBsoHRYcIjEhJSkrLy4uHB8zOjYtNygtLisBCgoKDg0OGxAQGywlHyQ3NywsNywrLC4tLDUsMSwsLC0sNyw3NC0sLCw0NCw4NCw0LCw1LS8sLTgxLDcvLCwrLP/AABEIAOEA4QMBIgACEQEDEQH/xAAbAAEAAgMBAQAAAAAAAAAAAAAABQYDBAcCAf/EAEkQAAIBAgIEBwsICAYDAAAAAAABAgMRBAUGEiExE0FRYXFykQcUMjQ1UoGSobGyFiIzU1TBwtEVFzZCc4Lh8GJ0k7PS0yMmov/EABoBAQADAQEBAAAAAAAAAAAAAAABAgMFBAb/xAAwEQEAAgEBBgELBQEAAAAAAAAAAQIDEQQSITFBUQUVIjI0QnGBocHR8BMzRGGCkf/aAAwDAQACEQMRAD8A7iAAAAAAAAAAAAAAAAAAAAAAAAAAAAAAAAAAAAAAAAAAAAAAAAAAAAA8zlqQb5FfYYMux0MwwynDduae9PkZslfxS/QeZ8KvoajtNea/O+/t5jHLknHMW9nr/X9omdFgBo4nN6GG8KpG/IvnPsRoT0qoRexTfoX3sW2jFXnaDWE6CDp6U0Jb1NdMfybN/D5vQxHg1I35G9V9jFdoxW5Wj/prDYxWIjhcPKcnaMVd/wB8p8weIWLw0ZpNKSuk9jIXEP8ATuZ8GvoKTvN+e/N6P68xPpWQx5JvaZj0Y4e+evwInV9ABskAAAAAAAAAAAAAAAAAAAAAAAAAMWJrxwuHlOWxRV2RMxEayMePx0MBQ1puy4lxvmSKZm2eVMxvHwYeauPrPjNXMsfLMcU5y9C4orkJPRLD08RjJa6TaScU9q37Xbjts7TiZdpvtOT9Kk6RPz/OzKbazoggWDS/DU6FeDglGTT1ktmzZZ27f7RXzw5sU4rzSeisxpIATGi2Hp4jMrTSdotxT3N3XFx7CuLHOS8VjqRGrWyrN6mWy+bti3dxe586fEy65ZmVPMqN4Pat8XvX9OcgNMMNSoxg4pRm200kldW3tdNu0gMJipYPEKcHZr28z5UdCme+yZP07TrH5y+y2s1nR0oGrluNjj8Ipx4965Hxo2jt1tFo1jk1AASAAAAAAAAAAAAAAAAAAAAAAVnTPFatOFNcd5P0bF7b9hZiIzbIlmeJU3Nq0UrJJ8b/ADPNtdL3xTWnOVba6cFGPsZOErptPlWxlr+SMPrJdiHyRh9ZLsRxvJ+ft84Z7kqpObqSu22+Vu77T4Wz5Iw+sl2IfJGH1kuxDyfn7fODclUz7FuLutjLX8kYfWS7EPkjD6yXYh5Pz9vnBuSqtSo6srybb5W232s8ls+SMPrJdiHyRh9ZLsQ8n7R2+cG5LU0NxWpi5U+KS1l0r+j9hbyDy7R2OBxkaiqSbV9lltumvvJw6+xY748W7fo0rExHEAB61gAAAAAAAAAAAAAAAAAAR+eZh+jcC5LbJvVjfdd8b6EikVcxrVams6k780muxLYiy6aeJ0+v+FlROD4jlv8Aq7uvCGV54rdoxnEsVN06ju0rxlxu29PnI7SqvOnm1lKSWrHYm1ymHRXy1Hol7j1pb5Y/kj95Nstr7HrM8p0NfNRnfVTz5+tL8x31U8+frS/Mwg5+9buozd9VPPn60vzHfVTz5+tL8zCBvW7jN31U8+frS/Md9VPPn60vzMIG9buM3fVTz5+tL8x31U8+frS/Mwgb1u4lMixE55xTTnJq72OTfE+csWkuayy+iow8OV9vmpcfSVnR/wAtUus/hZI6aePQ6n4mdDDltXZLzE8dfsvE+ahlj6yqa3CTvy6z/MuOjmaPMcM1Lw42u+VPc+nYyjFk0K8Yq9WPvZTYMt4zRXXhJWeK2AA+gagAAAAAAAAAAAAAAAK7pp4nT6/4WVEt2mnidPr/AIWVE+d8Q/fn4Mb80vor5aj0S9x60t8sfyR+886K+Wo9EvcetLfLH8kfvJ/h/wCvon2UMADwqAAAAAAAAJDR/wAtUus/hZI6aePQ6n4mR2j/AJapdZ/CyR008eh1PxM9+P1O3v8Ast7KvFk0K8Yq9WPvZWyyaFeMVerH3sy2H1iv50krzWwAH0rYAAAAAAAAAAAAAAABXdNPE6fX/Cyolw0zpuWXwfEp7fSmveU8+e8R/fn4Mb80vor5aj0S9x60t8sfyR+8aJU3PN01ujGTfp2feNLfLH8kfvJ/h/6T7KGAB4FAAAAAAAAEho/5apdZ/CyR008eh1PxMjtH/LVLrP4WSemlNrE05cTi16U7/ee/H6nf3/ZaPRVwsmhXjFXqx97K2WbQqm9erLitFena/wC+kz2H1iv50krzWoAH0jYAAAAAAAAAAAAAAAB4rUo16TjJJxas0yv1dEoSqfNqSS5Gk/aWMGOXBjy+nGqJiJamW5dDLqOrBb97e99JU9LfLH8kfvLuUnS7yx/JH7zx+IViuCIrHDVW/JCgA4TIAAAAAAABIaP+WqXWfwsvONwkMdh3Cauvanyp8TKNo/5apdZ/CzoB2/DIicNonv8ASGtOStrRKHCfSS1eSyv2/wBCewmFhg6ChBWS/u75WZge7Hs+PHOtI0WiIgABskAAAAAAAAAAAAAAAAAAAic8yZZnFNPVmtifE1yMlgUyY65K7to4ImNVN+SlbzqfbL/iQdWHB1GnvTa7HY6cc1xvjtTrz+JnE27ZseGImnVnasQwkvg9HquMwsZxlC0tqu3ff0EQX/R3yLS6H72Z7DgpmvMW7IrGsq3W0YrUaTk5Qsk3vlxLoIQ6RmHiFTqS+FnNy23bPTDNYp1LRoE5HRatKKetT288v+JBPcdOo/Qx6F7hsGz0zTbf6afVNYiUNkeQfo+rrzkpTtZW3Rvv6WTgB3MWKuKu7WODSI0AAaJAAAAAAAAAAAAAAAAAAAAAAAADmuN8dqdefxM6UUTSHLZYPGylZ6km5J8SvtafJtOZ4pSZpEx0Uuii/wCjvkWl0P3souFw08XWUYJyb5OLnb4kdDwGG7zwUIb9VJX5eV9ph4XSd+bdNNEUMw8QqdSXws5udOqQVSm09zTT9JzvMcBPLq7jJbOKXFJcqf3F/FKT5tuhdqPcdOo/Qx6F7jn+U5fLMcUkl8261nxJce3l5joa2InwqkxFrdJ0+pQAB1mgAAAAAAAAAAAAAAAAAAAAAAAAAAB8auj6APMIKC2JLo2HoAAfJRUlZq/SfQB8jFRWw+gAAAAAAAAAAAAAAAAAACt6b6RPIcuWpbhal1C/7tltnbjtdbOVoCYx+aUMutwtWFO+7Wkk30Jmp8qMF9ppeujnGRaIYjSSLr1KmpGTb15pzlN8qV183nv0Ev8Aqwl9qX+i/wDsAt/yowX2mj66JaElOCa2pq6fKcQ0qyF6PY5U3UVS8FO6jq73JWtd+bynaMverl1Nv6uPwoD3i8VDBUHOpOMIre5NJdrK9PT3ARq24ST37VTnb3XKJmOKr6baR6kPBu+DTvqwiv35cjfG+VpchZY9zKl3vtr1NflUY6vq7/8A6AueX5jSzKhr0qkZx5YvdzNb0+Zm0cWrU8ToTny27VZqzepVjyP8uJ+hnYsBio47BQqR8GcYyXpV+0DQnpLg6c2niKSabTWstjW9Hz5UYL7TR9dFUxXc1lXxM5d8pa0pStwTdrtu30nOYZdzCSjsxMb8X/ia9vCbAOiUK8cTSUoSjKL3OLTT9KMhxqhWxWg+dWe7fKN3qVY8q5+R2uvY+vYHFxx+DhUh4M4qS6GuPnA0aukmDo1XGWIpKUW4tOSumnZp890eflRgvtNH10VfMO5xLGZhVqd8pcJUnO3BXtrSbtfhNtr7zX/VhL7Uv9F/9gHQMHjKeOo61KcZx5YtNewznGL19B9I7N7tVyt4NWDfJ6H0NdvW8xzGGX5XOtLwYx1unkS527L0gMyzOjldHWrVIwXFfe+hb36CCWn+BdW2vO3ncHO3Ruv7Dn2Gw+J01z53a1mrtvwacU9iS5NtkuN7eVlvl3MqPA7K9XX5WoOPq2v7QLll+PpZlh9elOM48sXu5muJ8zNk4unidCM/51a9r6lWD6fT0NdvYsJiY4zBwqR8GcVJdDV17wNXA55hswratKtTnK17Rkm7Lj9pkzDNKGW6vDVIU9a+rrNK9rXt2o5b3Lv2lX8Gf4S96YaMPSRUrVVT4PX/AHNe+tq/4lbwfaBufKjBfaaPro2cFnGHx87Uq1OcuSMk32byjfqwl9qX+i/+wis/0Gr5NhuFhNVYx2txThOFv3rXexcqd1v5bB1wFN7n2k8s3oujWd6sFdS45x3bedbNvHdc5cgAAAHLe61f9L0t9uCdunWd/u9h1IrOnWjrz3Lk6f0tO7it2snbWjfldlbnXOBPZfqLAU9S2pqR1bbraqtbmsbByPINM8Ro/S4CpT14w2KMrwnT27Vez2czXsLVkensc3zanRVCUXNtazmna0XLdb/CBW+6v5fh/Aj8dQ6Bi9mis/8ALS/2jn/dX8vw/gR+OodAxf7KT/y0v9oCl9yOKeKxDttUaST6XO/uXYdKObdyPxjE9Wl76h0kDn/dbgu9sO7bdaor8zUbr2IsOgbvolQ6svjkQHda8Tw/Xn8KJ/QL9kqHRL45AT4KHie6TChiZR73k9WUo311ts2r+DzGCr3TlqfNwzvz1NnsiBk7rWp3ph/rNedurqrW9uqTfc7beiNG999S1+ThJWOeU4YrTfO7vbuUml8ylHmV+myvdv2dgwGEjgMFCnDwYRUV6EBUsb3RKODxtSm6NVuE5wbTjZ6smm1t5jA+6ZRt9BV7YfmTeI0KwOJxEpyotynKUpPhKqu5NtuynZbWamN7n2Cr4dqEZU5cUlOcrdMZyaaAoWNr1tNdJFqxs5JRS3qnBb23bdtb6XbkOg90Gm4aHVFG9lwXYpx3lE0bxVTRjS3g5bnUVGouJpu0ZehtS6L8p1vG4WOOwk6c1eM4uLXM17wKH3JKkdTER2a96b52vnL0pO/bznQziuYYHE6HZypJtWb1KiXzZrkfE+eP9GTT7pdfve3A0tfzry1d3mb9/wDiA2O61Ug8Rh4/vqM2+q3G1/Sn2MtmhKcdE8PfzL+httew5rk+V4jTHOHObbje9So9yXmR4r23Jbt/T2KjSWHoKMVaMUopciSskByXuXftKv4M/wAJ145D3Lv2lX8Gf4S/aV6TrRxU703PhNfdJRtq6vM7+EBYDzUtwbva1ne+63HcoP6zofZ5euv+JDaQ6d1s3wzpU4cFCWyW3WnJP93crX5r3Aw9zx/+4R1L6tqvL4Oq7X9m/mOvlK7nejU8rpOvWWrUnHVjF74R2P5y4pNpbOJLpRdQAAAAADRzHKMPmf0tKE3ytK66Jb0a2C0ZwmBxUalOjGM43s05bLpp73yNkuAIzM8gw2a11OtSU5KOqm29127bHytm9LDxnhnTa+Y46tua1rdhlAEfleS4fKZSdGmoa1taze217b3zskAANHNMooZtCKrU1NRbavfZffuZnwWEhgMLGnTjqwjeyV9l3fj52ZwBB1NEcDUqNuhFtttu8trbu3vPkdD8DGV+94elyfsb2k6AMWGw0MJRUacYwityikl2IygAAABFYrR3C4vHcLOlGVS8XrXle8UknvtssiVAAx16EMTScZxjKL3qSTT9DIlaJ4FVdbvenfodvVvb2E0APFKlGjTUYpRitiSSSXQluPYAEXlujuFyvEa9KlGErNXTlue9bXzGXNMnoZtq8NTU9W+rdvZe19z5kb4AgfkdgPs8e2X5m7l+Q4bLZ3pUYRl51ry9Z7SRAAAAAAAAAAAAAAAAAAAAAAAAAAAAAAAAAAAAAAAAAAAAAAB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2" name="Picture 8" descr="http://ictk.ch/sites/default/files/android-logo_9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669" y="2761895"/>
            <a:ext cx="1686992" cy="16869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3.bp.blogspot.com/-Da3Yj32iknc/UPGKkqB4euI/AAAAAAAAE7U/ThZsRisL45Y/s1600/Logo%2BApple%2BiPhone.jpg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87" y="4236470"/>
            <a:ext cx="2548296" cy="16993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5089" name="Picture 1" descr="D:\Screenshot_2013-12-09-18-17-43.pn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6798519" y="2803160"/>
            <a:ext cx="1967072" cy="28440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677197" y="5997798"/>
            <a:ext cx="85995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>
                <a:latin typeface="+mj-lt"/>
                <a:hlinkClick r:id="rId8"/>
              </a:rPr>
              <a:t>https://itunes.apple.com/us/app/osd-citizen/id834353532?mt=8</a:t>
            </a:r>
            <a:r>
              <a:rPr lang="de-DE" dirty="0" smtClean="0">
                <a:latin typeface="+mj-lt"/>
              </a:rPr>
              <a:t/>
            </a:r>
            <a:br>
              <a:rPr lang="de-DE" dirty="0" smtClean="0">
                <a:latin typeface="+mj-lt"/>
              </a:rPr>
            </a:br>
            <a:endParaRPr lang="de-DE" dirty="0" smtClean="0">
              <a:latin typeface="+mj-lt"/>
            </a:endParaRPr>
          </a:p>
          <a:p>
            <a:pPr algn="ctr"/>
            <a:r>
              <a:rPr lang="de-DE" dirty="0" smtClean="0">
                <a:latin typeface="+mj-lt"/>
                <a:hlinkClick r:id="rId9"/>
              </a:rPr>
              <a:t>https://play.google.com/store/apps/details?id=com.iw.esa</a:t>
            </a:r>
            <a:r>
              <a:rPr lang="de-DE" dirty="0" smtClean="0">
                <a:latin typeface="+mj-lt"/>
              </a:rPr>
              <a:t> </a:t>
            </a:r>
          </a:p>
        </p:txBody>
      </p:sp>
      <p:sp>
        <p:nvSpPr>
          <p:cNvPr id="18" name="Content Placeholder 9"/>
          <p:cNvSpPr>
            <a:spLocks noGrp="1"/>
          </p:cNvSpPr>
          <p:nvPr>
            <p:ph idx="1"/>
          </p:nvPr>
        </p:nvSpPr>
        <p:spPr>
          <a:xfrm>
            <a:off x="627993" y="1623849"/>
            <a:ext cx="8648742" cy="4237420"/>
          </a:xfrm>
        </p:spPr>
        <p:txBody>
          <a:bodyPr/>
          <a:lstStyle/>
          <a:p>
            <a:pPr marL="457200" lvl="1" indent="0" algn="ctr">
              <a:buNone/>
            </a:pPr>
            <a:r>
              <a:rPr lang="en-US" sz="2800" dirty="0" smtClean="0">
                <a:solidFill>
                  <a:srgbClr val="0066CC"/>
                </a:solidFill>
              </a:rPr>
              <a:t>Early, consistent, digital acquisition</a:t>
            </a:r>
            <a:br>
              <a:rPr lang="en-US" sz="2800" dirty="0" smtClean="0">
                <a:solidFill>
                  <a:srgbClr val="0066CC"/>
                </a:solidFill>
              </a:rPr>
            </a:br>
            <a:r>
              <a:rPr lang="en-US" sz="2800" dirty="0" smtClean="0">
                <a:solidFill>
                  <a:srgbClr val="0066CC"/>
                </a:solidFill>
              </a:rPr>
              <a:t> of environmental data</a:t>
            </a:r>
            <a:endParaRPr lang="en-US" sz="2800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47450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966" y="1066800"/>
            <a:ext cx="3228879" cy="5283200"/>
          </a:xfrm>
        </p:spPr>
        <p:txBody>
          <a:bodyPr/>
          <a:lstStyle/>
          <a:p>
            <a:r>
              <a:rPr lang="en-US" dirty="0" smtClean="0"/>
              <a:t>Allows to take data in the field</a:t>
            </a:r>
          </a:p>
          <a:p>
            <a:pPr lvl="1"/>
            <a:r>
              <a:rPr lang="en-US" dirty="0" smtClean="0"/>
              <a:t>NO internet connection needed</a:t>
            </a:r>
          </a:p>
          <a:p>
            <a:pPr lvl="1"/>
            <a:r>
              <a:rPr lang="en-US" dirty="0" smtClean="0"/>
              <a:t>GSC standards compliant</a:t>
            </a:r>
            <a:endParaRPr lang="de-DE" dirty="0"/>
          </a:p>
        </p:txBody>
      </p:sp>
      <p:pic>
        <p:nvPicPr>
          <p:cNvPr id="4" name="Picture 3" descr="sample-page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19903" y="1209367"/>
            <a:ext cx="2936773" cy="522092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Entering Data</a:t>
            </a:r>
            <a:endParaRPr lang="de-DE" dirty="0"/>
          </a:p>
        </p:txBody>
      </p:sp>
      <p:pic>
        <p:nvPicPr>
          <p:cNvPr id="4" name="Content Placeholder 3" descr="sample-page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254599"/>
            <a:ext cx="2340000" cy="4160000"/>
          </a:xfrm>
        </p:spPr>
      </p:pic>
      <p:grpSp>
        <p:nvGrpSpPr>
          <p:cNvPr id="10" name="Group 9"/>
          <p:cNvGrpSpPr/>
          <p:nvPr/>
        </p:nvGrpSpPr>
        <p:grpSpPr>
          <a:xfrm>
            <a:off x="2522742" y="1252355"/>
            <a:ext cx="2340000" cy="5144729"/>
            <a:chOff x="2566986" y="1222859"/>
            <a:chExt cx="2236472" cy="5144729"/>
          </a:xfrm>
        </p:grpSpPr>
        <p:pic>
          <p:nvPicPr>
            <p:cNvPr id="5" name="Picture 4" descr="sample-page-2-bottom.png"/>
            <p:cNvPicPr>
              <a:picLocks noChangeAspect="1"/>
            </p:cNvPicPr>
            <p:nvPr/>
          </p:nvPicPr>
          <p:blipFill>
            <a:blip r:embed="rId3" cstate="print"/>
            <a:srcRect t="8386"/>
            <a:stretch>
              <a:fillRect/>
            </a:stretch>
          </p:blipFill>
          <p:spPr>
            <a:xfrm>
              <a:off x="2571458" y="2732350"/>
              <a:ext cx="2232000" cy="3635238"/>
            </a:xfrm>
            <a:prstGeom prst="rect">
              <a:avLst/>
            </a:prstGeom>
          </p:spPr>
        </p:pic>
        <p:pic>
          <p:nvPicPr>
            <p:cNvPr id="6" name="Picture 5" descr="sample-page-2-top.png"/>
            <p:cNvPicPr>
              <a:picLocks noChangeAspect="1"/>
            </p:cNvPicPr>
            <p:nvPr/>
          </p:nvPicPr>
          <p:blipFill>
            <a:blip r:embed="rId4" cstate="print"/>
            <a:srcRect b="60574"/>
            <a:stretch>
              <a:fillRect/>
            </a:stretch>
          </p:blipFill>
          <p:spPr>
            <a:xfrm>
              <a:off x="2566986" y="1222859"/>
              <a:ext cx="2232000" cy="1564441"/>
            </a:xfrm>
            <a:prstGeom prst="rect">
              <a:avLst/>
            </a:prstGeom>
          </p:spPr>
        </p:pic>
      </p:grpSp>
      <p:pic>
        <p:nvPicPr>
          <p:cNvPr id="7" name="Picture 6" descr="sample-page-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3254" y="1253614"/>
            <a:ext cx="2340000" cy="4160000"/>
          </a:xfrm>
          <a:prstGeom prst="rect">
            <a:avLst/>
          </a:prstGeom>
        </p:spPr>
      </p:pic>
      <p:pic>
        <p:nvPicPr>
          <p:cNvPr id="8" name="Picture 7" descr="sample-page-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51945" y="1253614"/>
            <a:ext cx="2340000" cy="416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OSD-App-Server</a:t>
            </a:r>
            <a:endParaRPr lang="de-DE" dirty="0"/>
          </a:p>
        </p:txBody>
      </p:sp>
      <p:pic>
        <p:nvPicPr>
          <p:cNvPr id="4" name="Content Placeholder 3" descr="Screenshot 2014-03-27 03.44.2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3715" r="14729" b="11984"/>
          <a:stretch>
            <a:fillRect/>
          </a:stretch>
        </p:blipFill>
        <p:spPr>
          <a:xfrm>
            <a:off x="1047151" y="1292312"/>
            <a:ext cx="7808556" cy="5400000"/>
          </a:xfr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Helgoland_Vogelperspektive_sx"/>
          <p:cNvPicPr>
            <a:picLocks noChangeAspect="1" noChangeArrowheads="1"/>
          </p:cNvPicPr>
          <p:nvPr/>
        </p:nvPicPr>
        <p:blipFill>
          <a:blip r:embed="rId2" cstate="screen">
            <a:lum bright="39000"/>
          </a:blip>
          <a:srcRect t="15585"/>
          <a:stretch>
            <a:fillRect/>
          </a:stretch>
        </p:blipFill>
        <p:spPr bwMode="auto">
          <a:xfrm>
            <a:off x="0" y="1072055"/>
            <a:ext cx="9906000" cy="580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Perspective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75208" y="1181100"/>
            <a:ext cx="931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latitude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2572" y="1482944"/>
            <a:ext cx="7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depth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4849" y="1177147"/>
            <a:ext cx="1651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collection date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51125" y="1944402"/>
            <a:ext cx="1645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water currents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39985" y="2364815"/>
            <a:ext cx="141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temperature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93473" y="1526570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longitude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2807200" y="2785554"/>
            <a:ext cx="2052000" cy="360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 anchor="ctr"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</a:tabLst>
            </a:pPr>
            <a:r>
              <a:rPr lang="en-US" sz="1800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Omics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Data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110697" y="1061494"/>
            <a:ext cx="3155577" cy="1195147"/>
            <a:chOff x="110675" y="1061450"/>
            <a:chExt cx="3155577" cy="1195147"/>
          </a:xfrm>
        </p:grpSpPr>
        <p:sp>
          <p:nvSpPr>
            <p:cNvPr id="7" name="TextBox 6"/>
            <p:cNvSpPr txBox="1"/>
            <p:nvPr/>
          </p:nvSpPr>
          <p:spPr>
            <a:xfrm>
              <a:off x="741296" y="1650030"/>
              <a:ext cx="1545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marker genes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3257" y="1061450"/>
              <a:ext cx="1090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genomes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0675" y="1918043"/>
              <a:ext cx="12492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proteomes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2923" y="1313697"/>
              <a:ext cx="17023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transcriptomes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81972" y="1092982"/>
              <a:ext cx="15842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metagenomes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4619301" y="2823335"/>
            <a:ext cx="2410268" cy="3140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 anchor="ctr"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</a:tabLst>
            </a:pPr>
            <a:r>
              <a:rPr lang="en-US" sz="18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Environmental Data</a:t>
            </a:r>
            <a:endParaRPr lang="en-US" sz="18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OSD-App-Server</a:t>
            </a:r>
            <a:endParaRPr lang="de-DE" dirty="0"/>
          </a:p>
        </p:txBody>
      </p:sp>
      <p:pic>
        <p:nvPicPr>
          <p:cNvPr id="4" name="Content Placeholder 3" descr="Screenshot 2014-03-27 03.44.2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3715" r="14729" b="11984"/>
          <a:stretch>
            <a:fillRect/>
          </a:stretch>
        </p:blipFill>
        <p:spPr>
          <a:xfrm>
            <a:off x="1651819" y="1292313"/>
            <a:ext cx="6150078" cy="4253081"/>
          </a:xfrm>
        </p:spPr>
      </p:pic>
      <p:pic>
        <p:nvPicPr>
          <p:cNvPr id="5" name="Picture 4" descr="Screenshot 2014-03-27 03.44.36.png"/>
          <p:cNvPicPr>
            <a:picLocks noChangeAspect="1"/>
          </p:cNvPicPr>
          <p:nvPr/>
        </p:nvPicPr>
        <p:blipFill>
          <a:blip r:embed="rId3" cstate="print"/>
          <a:srcRect l="13995" r="15136"/>
          <a:stretch>
            <a:fillRect/>
          </a:stretch>
        </p:blipFill>
        <p:spPr>
          <a:xfrm>
            <a:off x="1563323" y="1288594"/>
            <a:ext cx="6806697" cy="5400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Login: Please Use Twitter, </a:t>
            </a:r>
            <a:r>
              <a:rPr lang="en-US" dirty="0" err="1" smtClean="0"/>
              <a:t>Facebook</a:t>
            </a:r>
            <a:r>
              <a:rPr lang="en-US" dirty="0" smtClean="0"/>
              <a:t>, or Google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966" y="1066800"/>
            <a:ext cx="2697937" cy="5283200"/>
          </a:xfrm>
        </p:spPr>
        <p:txBody>
          <a:bodyPr/>
          <a:lstStyle/>
          <a:p>
            <a:r>
              <a:rPr lang="en-US" dirty="0" smtClean="0"/>
              <a:t>Advantage</a:t>
            </a:r>
          </a:p>
          <a:p>
            <a:pPr lvl="1"/>
            <a:r>
              <a:rPr lang="en-US" dirty="0" smtClean="0"/>
              <a:t>You do not need another password</a:t>
            </a:r>
          </a:p>
          <a:p>
            <a:pPr lvl="1"/>
            <a:r>
              <a:rPr lang="en-US" dirty="0" smtClean="0"/>
              <a:t>We do not get your password</a:t>
            </a:r>
            <a:endParaRPr lang="de-DE" dirty="0"/>
          </a:p>
        </p:txBody>
      </p:sp>
      <p:pic>
        <p:nvPicPr>
          <p:cNvPr id="4" name="Picture 3" descr="Screenshot 2014-03-27 03.51.24.png"/>
          <p:cNvPicPr>
            <a:picLocks noChangeAspect="1"/>
          </p:cNvPicPr>
          <p:nvPr/>
        </p:nvPicPr>
        <p:blipFill>
          <a:blip r:embed="rId2" cstate="print"/>
          <a:srcRect l="14591" t="21003" r="36278" b="19150"/>
          <a:stretch>
            <a:fillRect/>
          </a:stretch>
        </p:blipFill>
        <p:spPr>
          <a:xfrm>
            <a:off x="3052916" y="1403869"/>
            <a:ext cx="6607277" cy="452498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7270955" y="2964422"/>
            <a:ext cx="2344993" cy="2286000"/>
          </a:xfrm>
          <a:prstGeom prst="roundRect">
            <a:avLst/>
          </a:prstGeom>
          <a:gradFill>
            <a:gsLst>
              <a:gs pos="49000">
                <a:srgbClr val="C00000">
                  <a:tint val="66000"/>
                  <a:satMod val="160000"/>
                  <a:alpha val="37000"/>
                </a:srgbClr>
              </a:gs>
              <a:gs pos="50000">
                <a:srgbClr val="C00000">
                  <a:tint val="44500"/>
                  <a:satMod val="160000"/>
                  <a:alpha val="63000"/>
                </a:srgbClr>
              </a:gs>
              <a:gs pos="68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3805085" y="3377381"/>
            <a:ext cx="1445342" cy="1238864"/>
          </a:xfrm>
          <a:prstGeom prst="noSmoking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3275621" y="4748974"/>
            <a:ext cx="2712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Out of order</a:t>
            </a:r>
            <a:endParaRPr lang="de-DE" sz="28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7380583" y="4665407"/>
            <a:ext cx="2220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Just works</a:t>
            </a:r>
            <a:endParaRPr lang="de-DE" sz="2800" dirty="0">
              <a:latin typeface="+mj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System: Process View</a:t>
            </a:r>
            <a:endParaRPr lang="de-DE" dirty="0"/>
          </a:p>
        </p:txBody>
      </p:sp>
      <p:pic>
        <p:nvPicPr>
          <p:cNvPr id="5" name="Content Placeholder 5" descr="analytical-workflow-pure.png"/>
          <p:cNvPicPr>
            <a:picLocks noGrp="1" noChangeAspect="1"/>
          </p:cNvPicPr>
          <p:nvPr>
            <p:ph idx="1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283904" y="1608083"/>
            <a:ext cx="9212553" cy="4167832"/>
          </a:xfrm>
        </p:spPr>
      </p:pic>
      <p:sp>
        <p:nvSpPr>
          <p:cNvPr id="7" name="TextBox 6"/>
          <p:cNvSpPr txBox="1"/>
          <p:nvPr/>
        </p:nvSpPr>
        <p:spPr>
          <a:xfrm>
            <a:off x="7830225" y="4298782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Scientists</a:t>
            </a:r>
            <a:endParaRPr lang="de-DE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 rot="708885">
            <a:off x="7588465" y="4955683"/>
            <a:ext cx="206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= knowledge</a:t>
            </a:r>
            <a:endParaRPr lang="de-DE" sz="2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 rot="20278884">
            <a:off x="354175" y="4840055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Generate +</a:t>
            </a:r>
            <a:endParaRPr lang="de-DE" sz="2400" dirty="0">
              <a:latin typeface="+mj-lt"/>
            </a:endParaRPr>
          </a:p>
        </p:txBody>
      </p:sp>
      <p:pic>
        <p:nvPicPr>
          <p:cNvPr id="10" name="Picture 9" descr="IMG_3466_v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2222624" y="3846786"/>
            <a:ext cx="933007" cy="747178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10133" y="3739409"/>
            <a:ext cx="1651403" cy="1022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Filter</a:t>
            </a:r>
            <a:endParaRPr lang="de-DE" sz="4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Analysis in Micro B3</a:t>
            </a:r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Frank Oliver Glöckner</a:t>
            </a: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477000"/>
            <a:ext cx="25908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20FE2A0-20D2-4A46-A0E1-84C80CCD9D8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 bwMode="auto">
          <a:xfrm>
            <a:off x="2182761" y="1696065"/>
            <a:ext cx="4424516" cy="3819832"/>
          </a:xfrm>
          <a:prstGeom prst="round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  <a:alpha val="3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84322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9431" y="968993"/>
            <a:ext cx="9260846" cy="5322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2831979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Frank Oliver Glöckner</a:t>
            </a:r>
            <a:endParaRPr lang="en-US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477000"/>
            <a:ext cx="25908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FBA48B2-8B9F-45B2-B495-B642D211E6B0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84"/>
          <a:stretch/>
        </p:blipFill>
        <p:spPr bwMode="auto">
          <a:xfrm>
            <a:off x="409430" y="834291"/>
            <a:ext cx="9346441" cy="530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890063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auto">
          <a:xfrm>
            <a:off x="6974006" y="4640239"/>
            <a:ext cx="68239" cy="1228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8122693" y="4710751"/>
            <a:ext cx="257033" cy="24338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 noChangeArrowheads="1"/>
          </p:cNvPicPr>
          <p:nvPr/>
        </p:nvPicPr>
        <p:blipFill>
          <a:blip r:embed="rId3" cstate="print"/>
          <a:srcRect t="5139" b="4938"/>
          <a:stretch>
            <a:fillRect/>
          </a:stretch>
        </p:blipFill>
        <p:spPr bwMode="auto">
          <a:xfrm>
            <a:off x="627320" y="1769806"/>
            <a:ext cx="8761230" cy="3288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feld 5"/>
          <p:cNvSpPr txBox="1"/>
          <p:nvPr/>
        </p:nvSpPr>
        <p:spPr>
          <a:xfrm>
            <a:off x="3037712" y="5218981"/>
            <a:ext cx="3933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latin typeface="+mj-lt"/>
                <a:hlinkClick r:id="rId4"/>
              </a:rPr>
              <a:t>www.arb-silva.de/ngs</a:t>
            </a:r>
            <a:endParaRPr lang="en-GB" sz="2800" dirty="0" smtClean="0">
              <a:latin typeface="+mj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System: Process View</a:t>
            </a:r>
            <a:endParaRPr lang="de-DE" dirty="0"/>
          </a:p>
        </p:txBody>
      </p:sp>
      <p:pic>
        <p:nvPicPr>
          <p:cNvPr id="5" name="Content Placeholder 5" descr="analytical-workflow-pure.png"/>
          <p:cNvPicPr>
            <a:picLocks noGrp="1" noChangeAspect="1"/>
          </p:cNvPicPr>
          <p:nvPr>
            <p:ph idx="1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283904" y="1608083"/>
            <a:ext cx="9212553" cy="4167832"/>
          </a:xfrm>
        </p:spPr>
      </p:pic>
      <p:sp>
        <p:nvSpPr>
          <p:cNvPr id="7" name="TextBox 6"/>
          <p:cNvSpPr txBox="1"/>
          <p:nvPr/>
        </p:nvSpPr>
        <p:spPr>
          <a:xfrm>
            <a:off x="7830225" y="4298782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Scientists</a:t>
            </a:r>
            <a:endParaRPr lang="de-DE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 rot="708885">
            <a:off x="7588465" y="4955683"/>
            <a:ext cx="206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= knowledge</a:t>
            </a:r>
            <a:endParaRPr lang="de-DE" sz="2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 rot="20278884">
            <a:off x="354175" y="4840055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Generate +</a:t>
            </a:r>
            <a:endParaRPr lang="de-DE" sz="2400" dirty="0">
              <a:latin typeface="+mj-lt"/>
            </a:endParaRPr>
          </a:p>
        </p:txBody>
      </p:sp>
      <p:pic>
        <p:nvPicPr>
          <p:cNvPr id="10" name="Picture 9" descr="IMG_3466_v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2222624" y="3846786"/>
            <a:ext cx="933007" cy="7471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 cstate="print"/>
          <a:srcRect l="66235" t="7155" r="1781" b="35584"/>
          <a:stretch>
            <a:fillRect/>
          </a:stretch>
        </p:blipFill>
        <p:spPr bwMode="auto">
          <a:xfrm>
            <a:off x="3215166" y="2698955"/>
            <a:ext cx="860047" cy="642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84" t="8182" r="87016" b="76807"/>
          <a:stretch/>
        </p:blipFill>
        <p:spPr bwMode="auto">
          <a:xfrm>
            <a:off x="3226372" y="3746090"/>
            <a:ext cx="895358" cy="63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310133" y="3739409"/>
            <a:ext cx="1651403" cy="1022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Integrate</a:t>
            </a:r>
            <a:endParaRPr lang="de-DE" sz="4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5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27232" y="3665609"/>
            <a:ext cx="3003550" cy="300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Titel 1"/>
          <p:cNvSpPr>
            <a:spLocks noGrp="1"/>
          </p:cNvSpPr>
          <p:nvPr>
            <p:ph type="title"/>
          </p:nvPr>
        </p:nvSpPr>
        <p:spPr>
          <a:xfrm>
            <a:off x="381000" y="381044"/>
            <a:ext cx="8475663" cy="581025"/>
          </a:xfrm>
        </p:spPr>
        <p:txBody>
          <a:bodyPr/>
          <a:lstStyle/>
          <a:p>
            <a:r>
              <a:rPr lang="en-GB" dirty="0" smtClean="0"/>
              <a:t>Heterogeneity: Oceanographic Data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477000"/>
            <a:ext cx="25908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65B3AE5-41CC-4DB0-B4DD-3C3BB2AF645E}" type="slidenum">
              <a:rPr lang="de-DE" smtClean="0"/>
              <a:pPr>
                <a:defRPr/>
              </a:pPr>
              <a:t>39</a:t>
            </a:fld>
            <a:endParaRPr lang="de-DE" dirty="0"/>
          </a:p>
        </p:txBody>
      </p:sp>
      <p:pic>
        <p:nvPicPr>
          <p:cNvPr id="24581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77860" y="970007"/>
            <a:ext cx="6442075" cy="251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37038" y="3845832"/>
            <a:ext cx="1571625" cy="1350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413678" y="5401128"/>
            <a:ext cx="1739123" cy="121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 descr="EMODnet_col_all_vert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051116" y="1914188"/>
            <a:ext cx="2667762" cy="696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 descr="SDN2_logo_blue_small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7612275" y="836657"/>
            <a:ext cx="1373803" cy="845883"/>
          </a:xfrm>
          <a:prstGeom prst="rect">
            <a:avLst/>
          </a:prstGeom>
          <a:noFill/>
        </p:spPr>
      </p:pic>
      <p:pic>
        <p:nvPicPr>
          <p:cNvPr id="13" name="Picture 9" descr="logoMyOcean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7803601" y="2979207"/>
            <a:ext cx="1612900" cy="1727200"/>
          </a:xfrm>
          <a:prstGeom prst="rect">
            <a:avLst/>
          </a:prstGeom>
          <a:noFill/>
        </p:spPr>
      </p:pic>
      <p:pic>
        <p:nvPicPr>
          <p:cNvPr id="14" name="Picture 6" descr="Geo-Seas-logo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5963741" y="3851148"/>
            <a:ext cx="1677987" cy="1528763"/>
          </a:xfrm>
          <a:prstGeom prst="rect">
            <a:avLst/>
          </a:prstGeom>
          <a:noFill/>
        </p:spPr>
      </p:pic>
      <p:pic>
        <p:nvPicPr>
          <p:cNvPr id="15" name="Picture 10" descr="ICESlogo09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7809512" y="5180739"/>
            <a:ext cx="1752600" cy="876300"/>
          </a:xfrm>
          <a:prstGeom prst="rect">
            <a:avLst/>
          </a:prstGeom>
          <a:noFill/>
        </p:spPr>
      </p:pic>
      <p:pic>
        <p:nvPicPr>
          <p:cNvPr id="16" name="Picture 32" descr="eurobis_logo_big"/>
          <p:cNvPicPr>
            <a:picLocks noChangeAspect="1" noChangeArrowheads="1"/>
          </p:cNvPicPr>
          <p:nvPr/>
        </p:nvPicPr>
        <p:blipFill>
          <a:blip r:embed="rId1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37793" y="5563889"/>
            <a:ext cx="1439862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Helgoland_Vogelperspektive_sx"/>
          <p:cNvPicPr>
            <a:picLocks noChangeAspect="1" noChangeArrowheads="1"/>
          </p:cNvPicPr>
          <p:nvPr/>
        </p:nvPicPr>
        <p:blipFill>
          <a:blip r:embed="rId2" cstate="screen">
            <a:lum bright="39000"/>
          </a:blip>
          <a:srcRect t="15585"/>
          <a:stretch>
            <a:fillRect/>
          </a:stretch>
        </p:blipFill>
        <p:spPr bwMode="auto">
          <a:xfrm>
            <a:off x="0" y="1072055"/>
            <a:ext cx="9906000" cy="580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Perspective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75208" y="1181100"/>
            <a:ext cx="931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latitude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2572" y="1482944"/>
            <a:ext cx="7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depth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4849" y="1177147"/>
            <a:ext cx="1651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collection date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51125" y="1944402"/>
            <a:ext cx="1645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water currents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39985" y="2364815"/>
            <a:ext cx="141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temperature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93473" y="1526570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longitude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2807200" y="2785554"/>
            <a:ext cx="2052000" cy="360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 anchor="ctr"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</a:tabLst>
            </a:pPr>
            <a:r>
              <a:rPr lang="en-US" sz="1800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Omics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Data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37"/>
          <p:cNvGrpSpPr/>
          <p:nvPr/>
        </p:nvGrpSpPr>
        <p:grpSpPr>
          <a:xfrm>
            <a:off x="110697" y="1061494"/>
            <a:ext cx="3155577" cy="1195147"/>
            <a:chOff x="110675" y="1061450"/>
            <a:chExt cx="3155577" cy="1195147"/>
          </a:xfrm>
        </p:grpSpPr>
        <p:sp>
          <p:nvSpPr>
            <p:cNvPr id="7" name="TextBox 6"/>
            <p:cNvSpPr txBox="1"/>
            <p:nvPr/>
          </p:nvSpPr>
          <p:spPr>
            <a:xfrm>
              <a:off x="741296" y="1650030"/>
              <a:ext cx="1545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marker genes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3257" y="1061450"/>
              <a:ext cx="1090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genomes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0675" y="1918043"/>
              <a:ext cx="12492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proteomes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2923" y="1313697"/>
              <a:ext cx="17023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transcriptomes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81972" y="1092982"/>
              <a:ext cx="15842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metagenomes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4619301" y="2823335"/>
            <a:ext cx="2410268" cy="3140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 anchor="ctr"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</a:tabLst>
            </a:pPr>
            <a:r>
              <a:rPr lang="en-US" sz="18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Environmental Data</a:t>
            </a:r>
            <a:endParaRPr lang="en-US" sz="18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3887978" y="4381487"/>
            <a:ext cx="2052000" cy="360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2000" tIns="36000" rIns="72000" bIns="36000" anchor="ctr" anchorCtr="0">
            <a:noAutofit/>
          </a:bodyPr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</a:tabLst>
            </a:pPr>
            <a:r>
              <a:rPr lang="en-GB" sz="1800" b="1" dirty="0" smtClean="0">
                <a:latin typeface="Arial" pitchFamily="34" charset="0"/>
                <a:cs typeface="Arial" pitchFamily="34" charset="0"/>
              </a:rPr>
              <a:t>Result: Relationship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Flowchart: Merge 22"/>
          <p:cNvSpPr>
            <a:spLocks noChangeArrowheads="1"/>
          </p:cNvSpPr>
          <p:nvPr/>
        </p:nvSpPr>
        <p:spPr bwMode="auto">
          <a:xfrm>
            <a:off x="2877942" y="3115325"/>
            <a:ext cx="4121948" cy="967914"/>
          </a:xfrm>
          <a:prstGeom prst="flowChartMerge">
            <a:avLst/>
          </a:prstGeom>
          <a:gradFill flip="none" rotWithShape="1">
            <a:gsLst>
              <a:gs pos="43000">
                <a:schemeClr val="accent6">
                  <a:lumMod val="75000"/>
                  <a:alpha val="80000"/>
                </a:schemeClr>
              </a:gs>
              <a:gs pos="55000">
                <a:schemeClr val="accent1">
                  <a:lumMod val="75000"/>
                  <a:alpha val="80000"/>
                </a:schemeClr>
              </a:gs>
            </a:gsLst>
            <a:lin ang="0" scaled="1"/>
            <a:tileRect/>
          </a:gradFill>
          <a:ln w="9525" algn="ctr">
            <a:noFill/>
            <a:round/>
            <a:headEnd/>
            <a:tailEnd/>
          </a:ln>
        </p:spPr>
        <p:txBody>
          <a:bodyPr tIns="72000" anchorCtr="1"/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ELT</a:t>
            </a:r>
            <a:endParaRPr lang="de-DE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85457" y="6408738"/>
            <a:ext cx="2311030" cy="2857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BE81AA4-2BCB-449F-9CBA-E4EA5DC3D575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6451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mtClean="0"/>
          </a:p>
        </p:txBody>
      </p:sp>
      <p:pic>
        <p:nvPicPr>
          <p:cNvPr id="64517" name="Picture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95218" y="2357438"/>
            <a:ext cx="9104440" cy="3014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988" y="1066800"/>
            <a:ext cx="6886479" cy="5283200"/>
          </a:xfrm>
        </p:spPr>
        <p:txBody>
          <a:bodyPr/>
          <a:lstStyle/>
          <a:p>
            <a:r>
              <a:rPr lang="en-US" dirty="0" err="1" smtClean="0"/>
              <a:t>PostBIS</a:t>
            </a:r>
            <a:r>
              <a:rPr lang="en-US" dirty="0" smtClean="0"/>
              <a:t> (Hamburg University)</a:t>
            </a:r>
          </a:p>
          <a:p>
            <a:pPr lvl="1"/>
            <a:r>
              <a:rPr lang="en-US" dirty="0" smtClean="0"/>
              <a:t>Efficient storage and retrieval of DNA sequence data</a:t>
            </a:r>
          </a:p>
          <a:p>
            <a:pPr lvl="1"/>
            <a:r>
              <a:rPr lang="en-US" dirty="0" smtClean="0"/>
              <a:t>&lt;2 bits per nucleotide base</a:t>
            </a:r>
          </a:p>
          <a:p>
            <a:pPr lvl="1"/>
            <a:r>
              <a:rPr lang="en-US" dirty="0" smtClean="0"/>
              <a:t>500x faster substring operation</a:t>
            </a:r>
          </a:p>
          <a:p>
            <a:r>
              <a:rPr lang="en-US" dirty="0" err="1" smtClean="0"/>
              <a:t>rasdaman</a:t>
            </a:r>
            <a:r>
              <a:rPr lang="en-US" dirty="0" smtClean="0"/>
              <a:t> (Jacobs </a:t>
            </a:r>
            <a:r>
              <a:rPr lang="en-US" dirty="0" err="1" smtClean="0"/>
              <a:t>Unveristy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Store and retrieve multi-dimensional raster data of unlimited size </a:t>
            </a:r>
          </a:p>
          <a:p>
            <a:pPr lvl="1"/>
            <a:r>
              <a:rPr lang="en-US" dirty="0" smtClean="0"/>
              <a:t>Enhancements to SQL interface </a:t>
            </a:r>
          </a:p>
          <a:p>
            <a:pPr lvl="1"/>
            <a:r>
              <a:rPr lang="en-US" dirty="0" smtClean="0">
                <a:hlinkClick r:id="rId2"/>
              </a:rPr>
              <a:t>http://rasdaman.eecs.jacobs-university.de/trac/rasdaman</a:t>
            </a:r>
            <a:endParaRPr lang="en-US" dirty="0" smtClean="0"/>
          </a:p>
          <a:p>
            <a:r>
              <a:rPr lang="en-US" dirty="0" smtClean="0"/>
              <a:t>PANGAEA (MARUM/ University Bremen)</a:t>
            </a:r>
          </a:p>
          <a:p>
            <a:pPr lvl="1"/>
            <a:r>
              <a:rPr lang="en-US" dirty="0" err="1" smtClean="0"/>
              <a:t>Lucene</a:t>
            </a:r>
            <a:r>
              <a:rPr lang="en-US" dirty="0" smtClean="0"/>
              <a:t> based search index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736655" y="2579486"/>
            <a:ext cx="1765737" cy="1036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System: Process View</a:t>
            </a:r>
            <a:endParaRPr lang="de-DE" dirty="0"/>
          </a:p>
        </p:txBody>
      </p:sp>
      <p:pic>
        <p:nvPicPr>
          <p:cNvPr id="5" name="Content Placeholder 5" descr="analytical-workflow-pure.png"/>
          <p:cNvPicPr>
            <a:picLocks noGrp="1" noChangeAspect="1"/>
          </p:cNvPicPr>
          <p:nvPr>
            <p:ph idx="1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283904" y="1608083"/>
            <a:ext cx="9212553" cy="4167832"/>
          </a:xfrm>
        </p:spPr>
      </p:pic>
      <p:sp>
        <p:nvSpPr>
          <p:cNvPr id="7" name="TextBox 6"/>
          <p:cNvSpPr txBox="1"/>
          <p:nvPr/>
        </p:nvSpPr>
        <p:spPr>
          <a:xfrm>
            <a:off x="7830225" y="4298782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Scientists</a:t>
            </a:r>
            <a:endParaRPr lang="de-DE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 rot="708885">
            <a:off x="7588465" y="4955683"/>
            <a:ext cx="206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= knowledge</a:t>
            </a:r>
            <a:endParaRPr lang="de-DE" sz="2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 rot="20278884">
            <a:off x="354175" y="4840055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Generate +</a:t>
            </a:r>
            <a:endParaRPr lang="de-DE" sz="2400" dirty="0">
              <a:latin typeface="+mj-lt"/>
            </a:endParaRPr>
          </a:p>
        </p:txBody>
      </p:sp>
      <p:pic>
        <p:nvPicPr>
          <p:cNvPr id="10" name="Picture 9" descr="IMG_3466_v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2222624" y="3846786"/>
            <a:ext cx="933007" cy="7471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 cstate="print"/>
          <a:srcRect l="66235" t="7155" r="1781" b="35584"/>
          <a:stretch>
            <a:fillRect/>
          </a:stretch>
        </p:blipFill>
        <p:spPr bwMode="auto">
          <a:xfrm>
            <a:off x="3215166" y="2698955"/>
            <a:ext cx="860047" cy="642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84" t="8182" r="87016" b="76807"/>
          <a:stretch/>
        </p:blipFill>
        <p:spPr bwMode="auto">
          <a:xfrm>
            <a:off x="3226372" y="3746090"/>
            <a:ext cx="895358" cy="63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4047524" y="3689130"/>
            <a:ext cx="1191276" cy="69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egx_logo-467x119.png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3975462" y="2948205"/>
            <a:ext cx="1387395" cy="353533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310133" y="3739409"/>
            <a:ext cx="1651403" cy="1022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7" descr="http://www.ebi.ac.uk/ena/sites/ebi.ac.uk.ena/files/images/ena.png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3776667" y="5720132"/>
            <a:ext cx="1954740" cy="660154"/>
          </a:xfrm>
          <a:prstGeom prst="rect">
            <a:avLst/>
          </a:prstGeom>
          <a:noFill/>
        </p:spPr>
      </p:pic>
      <p:pic>
        <p:nvPicPr>
          <p:cNvPr id="21" name="Picture 9" descr="download PANGAEA logo in high-resolution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3641216" y="4935558"/>
            <a:ext cx="935792" cy="667532"/>
          </a:xfrm>
          <a:prstGeom prst="rect">
            <a:avLst/>
          </a:prstGeom>
          <a:noFill/>
        </p:spPr>
      </p:pic>
      <p:pic>
        <p:nvPicPr>
          <p:cNvPr id="22" name="Picture 11" descr="http://www.seadatanet.org/extension/seadatanet2/design/skin-seadatanet2/images/Logo_SeaDataNet_fond_transparent.png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4752320" y="4927204"/>
            <a:ext cx="1271938" cy="6895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Part II: </a:t>
            </a:r>
            <a:br>
              <a:rPr lang="en-US" sz="4000" dirty="0" smtClean="0"/>
            </a:br>
            <a:r>
              <a:rPr lang="en-US" sz="4000" dirty="0" smtClean="0"/>
              <a:t>Data Services</a:t>
            </a:r>
            <a:br>
              <a:rPr lang="en-US" sz="4000" dirty="0" smtClean="0"/>
            </a:br>
            <a:r>
              <a:rPr lang="en-US" sz="4000" dirty="0" smtClean="0"/>
              <a:t>Augment, Analyze and Interpret (Act)</a:t>
            </a:r>
            <a:endParaRPr lang="de-DE" sz="4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Augment</a:t>
            </a:r>
            <a:endParaRPr lang="de-DE" sz="4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System: Process View</a:t>
            </a:r>
            <a:endParaRPr lang="de-DE" dirty="0"/>
          </a:p>
        </p:txBody>
      </p:sp>
      <p:pic>
        <p:nvPicPr>
          <p:cNvPr id="5" name="Content Placeholder 5" descr="analytical-workflow-pure.png"/>
          <p:cNvPicPr>
            <a:picLocks noGrp="1" noChangeAspect="1"/>
          </p:cNvPicPr>
          <p:nvPr>
            <p:ph idx="1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283904" y="1608083"/>
            <a:ext cx="9212553" cy="4167832"/>
          </a:xfrm>
        </p:spPr>
      </p:pic>
      <p:sp>
        <p:nvSpPr>
          <p:cNvPr id="7" name="TextBox 6"/>
          <p:cNvSpPr txBox="1"/>
          <p:nvPr/>
        </p:nvSpPr>
        <p:spPr>
          <a:xfrm>
            <a:off x="7830225" y="4298782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Scientists</a:t>
            </a:r>
            <a:endParaRPr lang="de-DE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 rot="708885">
            <a:off x="7588465" y="4955683"/>
            <a:ext cx="206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= knowledge</a:t>
            </a:r>
            <a:endParaRPr lang="de-DE" sz="2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 rot="20278884">
            <a:off x="354175" y="4840055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Generate +</a:t>
            </a:r>
            <a:endParaRPr lang="de-DE" sz="2400" dirty="0">
              <a:latin typeface="+mj-lt"/>
            </a:endParaRPr>
          </a:p>
        </p:txBody>
      </p:sp>
      <p:pic>
        <p:nvPicPr>
          <p:cNvPr id="10" name="Picture 9" descr="IMG_3466_v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2222624" y="3846786"/>
            <a:ext cx="933007" cy="747178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400241" y="3831020"/>
            <a:ext cx="553208" cy="55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5" cstate="print"/>
          <a:srcRect l="66235" t="7155" r="1781" b="35584"/>
          <a:stretch>
            <a:fillRect/>
          </a:stretch>
        </p:blipFill>
        <p:spPr bwMode="auto">
          <a:xfrm>
            <a:off x="3215166" y="2698955"/>
            <a:ext cx="860047" cy="642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84" t="8182" r="87016" b="76807"/>
          <a:stretch/>
        </p:blipFill>
        <p:spPr bwMode="auto">
          <a:xfrm>
            <a:off x="3226372" y="3746090"/>
            <a:ext cx="895358" cy="63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megx_logo-467x119.png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3975462" y="2948205"/>
            <a:ext cx="1387395" cy="35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4047524" y="3689130"/>
            <a:ext cx="1191276" cy="69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310133" y="3739409"/>
            <a:ext cx="1651403" cy="1022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7" descr="http://www.ebi.ac.uk/ena/sites/ebi.ac.uk.ena/files/images/ena.png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3776667" y="5720132"/>
            <a:ext cx="1954740" cy="660154"/>
          </a:xfrm>
          <a:prstGeom prst="rect">
            <a:avLst/>
          </a:prstGeom>
          <a:noFill/>
        </p:spPr>
      </p:pic>
      <p:pic>
        <p:nvPicPr>
          <p:cNvPr id="22" name="Picture 9" descr="download PANGAEA logo in high-resolution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3641216" y="4935558"/>
            <a:ext cx="935792" cy="667532"/>
          </a:xfrm>
          <a:prstGeom prst="rect">
            <a:avLst/>
          </a:prstGeom>
          <a:noFill/>
        </p:spPr>
      </p:pic>
      <p:pic>
        <p:nvPicPr>
          <p:cNvPr id="23" name="Picture 11" descr="http://www.seadatanet.org/extension/seadatanet2/design/skin-seadatanet2/images/Logo_SeaDataNet_fond_transparent.png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4752320" y="4927204"/>
            <a:ext cx="1271938" cy="6895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dirty="0" err="1" smtClean="0"/>
              <a:t>Analyse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(ecologically)</a:t>
            </a:r>
            <a:endParaRPr lang="de-DE" sz="4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2" cstate="print"/>
          <a:srcRect l="10013" t="18584" r="16676" b="12006"/>
          <a:stretch>
            <a:fillRect/>
          </a:stretch>
        </p:blipFill>
        <p:spPr bwMode="auto">
          <a:xfrm>
            <a:off x="4459635" y="3580805"/>
            <a:ext cx="2128242" cy="189309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 l="14740" r="14760"/>
          <a:stretch>
            <a:fillRect/>
          </a:stretch>
        </p:blipFill>
        <p:spPr bwMode="auto">
          <a:xfrm>
            <a:off x="1991600" y="3479230"/>
            <a:ext cx="2128242" cy="189309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4" cstate="print"/>
          <a:srcRect l="16977" r="48756" b="7547"/>
          <a:stretch>
            <a:fillRect/>
          </a:stretch>
        </p:blipFill>
        <p:spPr bwMode="auto">
          <a:xfrm>
            <a:off x="7037710" y="3631034"/>
            <a:ext cx="2128242" cy="175021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55300" name="Rectangle 4"/>
          <p:cNvSpPr>
            <a:spLocks/>
          </p:cNvSpPr>
          <p:nvPr/>
        </p:nvSpPr>
        <p:spPr bwMode="auto">
          <a:xfrm>
            <a:off x="1635416" y="394204"/>
            <a:ext cx="7921539" cy="20259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spcBef>
                <a:spcPts val="147"/>
              </a:spcBef>
              <a:tabLst>
                <a:tab pos="898005" algn="l"/>
              </a:tabLst>
            </a:pPr>
            <a:r>
              <a:rPr lang="en-US" sz="3600" b="1" dirty="0" smtClean="0">
                <a:solidFill>
                  <a:schemeClr val="accent2"/>
                </a:solidFill>
                <a:latin typeface="Arial Rounded MT Bold" pitchFamily="34" charset="0"/>
                <a:ea typeface="MS PGothic" pitchFamily="34" charset="-128"/>
                <a:sym typeface="Helvetica Neue" pitchFamily="-84" charset="0"/>
              </a:rPr>
              <a:t>FUNCTIONAL TRAIT-BASED ANALYSIS OF </a:t>
            </a:r>
            <a:br>
              <a:rPr lang="en-US" sz="3600" b="1" dirty="0" smtClean="0">
                <a:solidFill>
                  <a:schemeClr val="accent2"/>
                </a:solidFill>
                <a:latin typeface="Arial Rounded MT Bold" pitchFamily="34" charset="0"/>
                <a:ea typeface="MS PGothic" pitchFamily="34" charset="-128"/>
                <a:sym typeface="Helvetica Neue" pitchFamily="-84" charset="0"/>
              </a:rPr>
            </a:br>
            <a:r>
              <a:rPr lang="en-US" sz="3600" b="1" dirty="0" smtClean="0">
                <a:solidFill>
                  <a:schemeClr val="accent2"/>
                </a:solidFill>
                <a:latin typeface="Arial Rounded MT Bold" pitchFamily="34" charset="0"/>
                <a:ea typeface="MS PGothic" pitchFamily="34" charset="-128"/>
                <a:sym typeface="Helvetica Neue" pitchFamily="-84" charset="0"/>
              </a:rPr>
              <a:t>AQUATIC MICROBIAL COMMUNITIES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1882771" y="3413373"/>
            <a:ext cx="7677391" cy="3125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7350" tIns="33675" rIns="67350" bIns="33675" anchor="ctr"/>
          <a:lstStyle/>
          <a:p>
            <a:pPr algn="ctr">
              <a:defRPr/>
            </a:pPr>
            <a:endParaRPr lang="fr-FR" sz="2400" dirty="0">
              <a:solidFill>
                <a:srgbClr val="000000">
                  <a:lumMod val="50000"/>
                  <a:lumOff val="50000"/>
                </a:srgbClr>
              </a:solidFill>
              <a:sym typeface="Helvetica Neue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1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pPr>
              <a:tabLst>
                <a:tab pos="849313" algn="l"/>
              </a:tabLst>
            </a:pPr>
            <a:r>
              <a:rPr lang="en-US" sz="4000" dirty="0"/>
              <a:t>Functional Traits</a:t>
            </a:r>
          </a:p>
        </p:txBody>
      </p:sp>
      <p:sp>
        <p:nvSpPr>
          <p:cNvPr id="162819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8958D"/>
              </a:buClr>
              <a:buSzPct val="125000"/>
              <a:buFontTx/>
              <a:buNone/>
              <a:tabLst>
                <a:tab pos="695325" algn="l"/>
              </a:tabLst>
            </a:pPr>
            <a:r>
              <a:rPr lang="en-US" sz="2800" dirty="0"/>
              <a:t>	A </a:t>
            </a:r>
            <a:r>
              <a:rPr lang="en-US" sz="2800" b="1" dirty="0"/>
              <a:t>functional trait</a:t>
            </a:r>
            <a:r>
              <a:rPr lang="en-US" sz="2800" dirty="0"/>
              <a:t> is a well-defined, measurable property of organisms that strongly influences performance.</a:t>
            </a:r>
          </a:p>
        </p:txBody>
      </p:sp>
      <p:sp>
        <p:nvSpPr>
          <p:cNvPr id="162822" name="Rectangle 5"/>
          <p:cNvSpPr>
            <a:spLocks/>
          </p:cNvSpPr>
          <p:nvPr/>
        </p:nvSpPr>
        <p:spPr bwMode="auto">
          <a:xfrm>
            <a:off x="507339" y="6518788"/>
            <a:ext cx="8784145" cy="2472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>
              <a:tabLst>
                <a:tab pos="742950" algn="l"/>
              </a:tabLst>
            </a:pPr>
            <a:r>
              <a:rPr lang="en-US" b="0" dirty="0">
                <a:latin typeface="+mj-lt"/>
                <a:ea typeface="MS PGothic" pitchFamily="34" charset="-128"/>
              </a:rPr>
              <a:t>Reiss et al. (2009)</a:t>
            </a:r>
          </a:p>
        </p:txBody>
      </p:sp>
      <p:pic>
        <p:nvPicPr>
          <p:cNvPr id="1628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339" y="2343091"/>
            <a:ext cx="6278959" cy="40417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769510" y="575187"/>
            <a:ext cx="2450690" cy="592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8958D"/>
              </a:buClr>
              <a:buSzPct val="125000"/>
              <a:buFontTx/>
              <a:buNone/>
              <a:tabLst>
                <a:tab pos="695325" algn="l"/>
              </a:tabLst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6931742" y="2315497"/>
            <a:ext cx="2288458" cy="4186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44475" indent="-244475">
              <a:spcBef>
                <a:spcPts val="988"/>
              </a:spcBef>
              <a:buClr>
                <a:srgbClr val="98958D"/>
              </a:buClr>
              <a:buSzPct val="125000"/>
              <a:buFont typeface="Arial" pitchFamily="34" charset="0"/>
              <a:buChar char="•"/>
              <a:tabLst>
                <a:tab pos="695325" algn="l"/>
              </a:tabLst>
            </a:pPr>
            <a:r>
              <a:rPr lang="en-US" sz="1800" dirty="0" smtClean="0">
                <a:latin typeface="+mj-lt"/>
                <a:ea typeface="MS PGothic" pitchFamily="34" charset="-128"/>
              </a:rPr>
              <a:t>Direct link to ecosystem functioning</a:t>
            </a:r>
          </a:p>
          <a:p>
            <a:pPr marL="244475" indent="-244475">
              <a:spcBef>
                <a:spcPts val="988"/>
              </a:spcBef>
              <a:buClr>
                <a:srgbClr val="98958D"/>
              </a:buClr>
              <a:buSzPct val="125000"/>
              <a:buFont typeface="Arial" pitchFamily="34" charset="0"/>
              <a:buChar char="•"/>
              <a:tabLst>
                <a:tab pos="695325" algn="l"/>
              </a:tabLst>
            </a:pPr>
            <a:r>
              <a:rPr lang="en-US" sz="1800" dirty="0" smtClean="0">
                <a:latin typeface="+mj-lt"/>
                <a:ea typeface="MS PGothic" pitchFamily="34" charset="-128"/>
              </a:rPr>
              <a:t>Ecological trade-offs</a:t>
            </a:r>
          </a:p>
          <a:p>
            <a:pPr marL="244475" indent="-244475">
              <a:spcBef>
                <a:spcPts val="988"/>
              </a:spcBef>
              <a:buClr>
                <a:srgbClr val="98958D"/>
              </a:buClr>
              <a:buSzPct val="125000"/>
              <a:buFont typeface="Arial" pitchFamily="34" charset="0"/>
              <a:buChar char="•"/>
              <a:tabLst>
                <a:tab pos="695325" algn="l"/>
              </a:tabLst>
            </a:pPr>
            <a:r>
              <a:rPr lang="en-US" sz="1800" dirty="0" smtClean="0">
                <a:latin typeface="+mj-lt"/>
                <a:sym typeface="Lucida Grande" pitchFamily="-84" charset="0"/>
              </a:rPr>
              <a:t>What organisms </a:t>
            </a:r>
          </a:p>
          <a:p>
            <a:pPr marL="442913" lvl="1" indent="-177800">
              <a:spcBef>
                <a:spcPts val="988"/>
              </a:spcBef>
              <a:buClr>
                <a:srgbClr val="98958D"/>
              </a:buClr>
              <a:buSzPct val="125000"/>
              <a:buFont typeface="Arial" pitchFamily="34" charset="0"/>
              <a:buChar char="•"/>
              <a:tabLst>
                <a:tab pos="442913" algn="l"/>
              </a:tabLst>
            </a:pPr>
            <a:r>
              <a:rPr lang="en-US" sz="1800" dirty="0" smtClean="0">
                <a:latin typeface="+mj-lt"/>
                <a:sym typeface="Lucida Grande" pitchFamily="-84" charset="0"/>
              </a:rPr>
              <a:t>do, </a:t>
            </a:r>
          </a:p>
          <a:p>
            <a:pPr marL="442913" lvl="1" indent="-177800">
              <a:spcBef>
                <a:spcPts val="988"/>
              </a:spcBef>
              <a:buClr>
                <a:srgbClr val="98958D"/>
              </a:buClr>
              <a:buSzPct val="125000"/>
              <a:buFont typeface="Arial" pitchFamily="34" charset="0"/>
              <a:buChar char="•"/>
              <a:tabLst>
                <a:tab pos="442913" algn="l"/>
              </a:tabLst>
            </a:pPr>
            <a:r>
              <a:rPr lang="en-US" sz="1800" dirty="0" smtClean="0">
                <a:latin typeface="+mj-lt"/>
                <a:sym typeface="Lucida Grande" pitchFamily="-84" charset="0"/>
              </a:rPr>
              <a:t>how many types are needed to maintain ecosystem functioning</a:t>
            </a:r>
            <a:endParaRPr lang="en-US" sz="1800" dirty="0">
              <a:latin typeface="+mj-lt"/>
              <a:sym typeface="Lucida Grande" pitchFamily="-84" charset="0"/>
            </a:endParaRP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Examples of Metagenomic Traits</a:t>
            </a:r>
            <a:endParaRPr lang="en-GB" dirty="0"/>
          </a:p>
        </p:txBody>
      </p:sp>
      <p:sp>
        <p:nvSpPr>
          <p:cNvPr id="164867" name="Rectangle 3"/>
          <p:cNvSpPr>
            <a:spLocks noGrp="1" noChangeArrowheads="1"/>
          </p:cNvSpPr>
          <p:nvPr>
            <p:ph idx="1"/>
          </p:nvPr>
        </p:nvSpPr>
        <p:spPr>
          <a:xfrm>
            <a:off x="472966" y="1066799"/>
            <a:ext cx="8594834" cy="5083277"/>
          </a:xfrm>
        </p:spPr>
        <p:txBody>
          <a:bodyPr>
            <a:noAutofit/>
          </a:bodyPr>
          <a:lstStyle/>
          <a:p>
            <a:r>
              <a:rPr lang="en-GB" dirty="0" smtClean="0"/>
              <a:t>GC (Guanine-Cytosine) content (mean and variance):</a:t>
            </a:r>
          </a:p>
          <a:p>
            <a:pPr lvl="1"/>
            <a:r>
              <a:rPr lang="en-GB" dirty="0" smtClean="0"/>
              <a:t>Related to genome size, environmental complexity and community composition.</a:t>
            </a:r>
          </a:p>
          <a:p>
            <a:r>
              <a:rPr lang="en-GB" dirty="0" smtClean="0"/>
              <a:t>Functional and phylogenetic diversity: </a:t>
            </a:r>
          </a:p>
          <a:p>
            <a:pPr lvl="1"/>
            <a:r>
              <a:rPr lang="en-GB" dirty="0" smtClean="0"/>
              <a:t>Related to metabolic potential, community composition and environmental biogeochemistry.</a:t>
            </a:r>
          </a:p>
          <a:p>
            <a:r>
              <a:rPr lang="en-GB" dirty="0" err="1" smtClean="0"/>
              <a:t>Dinucleotide</a:t>
            </a:r>
            <a:r>
              <a:rPr lang="en-GB" dirty="0" smtClean="0"/>
              <a:t> frequency: </a:t>
            </a:r>
          </a:p>
          <a:p>
            <a:pPr lvl="1"/>
            <a:r>
              <a:rPr lang="en-GB" dirty="0" smtClean="0"/>
              <a:t>Related to phylogenetic composition.</a:t>
            </a:r>
          </a:p>
        </p:txBody>
      </p:sp>
      <p:sp>
        <p:nvSpPr>
          <p:cNvPr id="164868" name="Rectangle 4"/>
          <p:cNvSpPr>
            <a:spLocks noChangeArrowheads="1"/>
          </p:cNvSpPr>
          <p:nvPr/>
        </p:nvSpPr>
        <p:spPr bwMode="auto">
          <a:xfrm>
            <a:off x="678427" y="6297561"/>
            <a:ext cx="8613058" cy="489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GB" dirty="0">
                <a:latin typeface="+mj-lt"/>
              </a:rPr>
              <a:t>Explore community traits as ecological markers in microbial metagenomes</a:t>
            </a:r>
            <a:r>
              <a:rPr lang="en-GB" dirty="0" smtClean="0">
                <a:latin typeface="+mj-lt"/>
              </a:rPr>
              <a:t>.</a:t>
            </a:r>
            <a:br>
              <a:rPr lang="en-GB" dirty="0" smtClean="0">
                <a:latin typeface="+mj-lt"/>
              </a:rPr>
            </a:br>
            <a:r>
              <a:rPr lang="en-GB" dirty="0" smtClean="0">
                <a:latin typeface="+mj-lt"/>
              </a:rPr>
              <a:t>(</a:t>
            </a:r>
            <a:r>
              <a:rPr lang="en-GB" dirty="0" err="1" smtClean="0">
                <a:latin typeface="+mj-lt"/>
              </a:rPr>
              <a:t>Barberan</a:t>
            </a:r>
            <a:r>
              <a:rPr lang="en-GB" dirty="0" smtClean="0">
                <a:latin typeface="+mj-lt"/>
              </a:rPr>
              <a:t>, Fernandez </a:t>
            </a:r>
            <a:r>
              <a:rPr lang="en-GB" dirty="0">
                <a:latin typeface="+mj-lt"/>
              </a:rPr>
              <a:t>et </a:t>
            </a:r>
            <a:r>
              <a:rPr lang="en-GB" dirty="0" smtClean="0">
                <a:latin typeface="+mj-lt"/>
              </a:rPr>
              <a:t>al. </a:t>
            </a:r>
            <a:r>
              <a:rPr lang="en-GB" dirty="0">
                <a:latin typeface="+mj-lt"/>
              </a:rPr>
              <a:t>2012</a:t>
            </a:r>
            <a:r>
              <a:rPr lang="en-GB" dirty="0" smtClean="0">
                <a:latin typeface="+mj-lt"/>
              </a:rPr>
              <a:t>).</a:t>
            </a:r>
            <a:endParaRPr lang="en-GB" sz="2400" b="0" dirty="0">
              <a:latin typeface="Calibri" pitchFamily="34" charset="0"/>
            </a:endParaRP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Helgoland_Vogelperspektive_sx"/>
          <p:cNvPicPr>
            <a:picLocks noChangeAspect="1" noChangeArrowheads="1"/>
          </p:cNvPicPr>
          <p:nvPr/>
        </p:nvPicPr>
        <p:blipFill>
          <a:blip r:embed="rId2" cstate="screen">
            <a:lum bright="39000"/>
          </a:blip>
          <a:srcRect t="15585"/>
          <a:stretch>
            <a:fillRect/>
          </a:stretch>
        </p:blipFill>
        <p:spPr bwMode="auto">
          <a:xfrm>
            <a:off x="0" y="1072055"/>
            <a:ext cx="9906000" cy="580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Flow Perspective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75208" y="1181100"/>
            <a:ext cx="931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latitude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2572" y="1482944"/>
            <a:ext cx="7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depth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4849" y="1177147"/>
            <a:ext cx="1651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collection date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51125" y="1944402"/>
            <a:ext cx="1645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water currents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39985" y="2364815"/>
            <a:ext cx="141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temperature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93473" y="1526570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longitude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" name="Circular Arrow 20"/>
          <p:cNvSpPr/>
          <p:nvPr/>
        </p:nvSpPr>
        <p:spPr bwMode="auto">
          <a:xfrm>
            <a:off x="1923372" y="567557"/>
            <a:ext cx="6120000" cy="6120000"/>
          </a:xfrm>
          <a:prstGeom prst="circularArrow">
            <a:avLst>
              <a:gd name="adj1" fmla="val 2629"/>
              <a:gd name="adj2" fmla="val 379917"/>
              <a:gd name="adj3" fmla="val 18432234"/>
              <a:gd name="adj4" fmla="val 18927186"/>
              <a:gd name="adj5" fmla="val 4743"/>
            </a:avLst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TopUp"/>
            <a:lightRig rig="threePt" dir="t"/>
          </a:scene3d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2807200" y="2785554"/>
            <a:ext cx="2052000" cy="360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 anchor="ctr"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</a:tabLst>
            </a:pPr>
            <a:r>
              <a:rPr lang="en-US" sz="1800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Omics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Data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37"/>
          <p:cNvGrpSpPr/>
          <p:nvPr/>
        </p:nvGrpSpPr>
        <p:grpSpPr>
          <a:xfrm>
            <a:off x="110697" y="1061494"/>
            <a:ext cx="3155577" cy="1195147"/>
            <a:chOff x="110675" y="1061450"/>
            <a:chExt cx="3155577" cy="1195147"/>
          </a:xfrm>
        </p:grpSpPr>
        <p:sp>
          <p:nvSpPr>
            <p:cNvPr id="7" name="TextBox 6"/>
            <p:cNvSpPr txBox="1"/>
            <p:nvPr/>
          </p:nvSpPr>
          <p:spPr>
            <a:xfrm>
              <a:off x="741296" y="1650030"/>
              <a:ext cx="1545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marker genes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3257" y="1061450"/>
              <a:ext cx="1090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genomes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0675" y="1918043"/>
              <a:ext cx="12492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proteomes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2923" y="1313697"/>
              <a:ext cx="17023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transcriptomes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81972" y="1092982"/>
              <a:ext cx="15842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metagenomes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Circular Arrow 29"/>
          <p:cNvSpPr/>
          <p:nvPr/>
        </p:nvSpPr>
        <p:spPr bwMode="auto">
          <a:xfrm>
            <a:off x="2280730" y="898632"/>
            <a:ext cx="5400000" cy="5400000"/>
          </a:xfrm>
          <a:prstGeom prst="circularArrow">
            <a:avLst>
              <a:gd name="adj1" fmla="val 2629"/>
              <a:gd name="adj2" fmla="val 379917"/>
              <a:gd name="adj3" fmla="val 18432234"/>
              <a:gd name="adj4" fmla="val 18927186"/>
              <a:gd name="adj5" fmla="val 4743"/>
            </a:avLst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TopUp"/>
            <a:lightRig rig="threePt" dir="t"/>
          </a:scene3d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4619301" y="2823335"/>
            <a:ext cx="2410268" cy="3140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 anchor="ctr"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</a:tabLst>
            </a:pPr>
            <a:r>
              <a:rPr lang="en-US" sz="18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Environmental Data</a:t>
            </a:r>
            <a:endParaRPr lang="en-US" sz="18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52230" y="2405397"/>
            <a:ext cx="90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Field</a:t>
            </a:r>
            <a:endParaRPr lang="en-US" sz="2400" dirty="0">
              <a:latin typeface="+mj-lt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631010" y="1582616"/>
            <a:ext cx="8559780" cy="4115338"/>
            <a:chOff x="631010" y="1582616"/>
            <a:chExt cx="8559780" cy="4115338"/>
          </a:xfrm>
        </p:grpSpPr>
        <p:sp>
          <p:nvSpPr>
            <p:cNvPr id="38" name="TextBox 37"/>
            <p:cNvSpPr txBox="1"/>
            <p:nvPr/>
          </p:nvSpPr>
          <p:spPr>
            <a:xfrm>
              <a:off x="5356688" y="1609756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Study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64841" y="4344723"/>
              <a:ext cx="1825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Laboratory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355966" y="5236289"/>
              <a:ext cx="18197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Computing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198356" y="5222799"/>
              <a:ext cx="14057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Archival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4017" y="4344780"/>
              <a:ext cx="18090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Integration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31010" y="2409864"/>
              <a:ext cx="20163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Web Access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768711" y="1582616"/>
              <a:ext cx="18601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Knowledge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32" name="Text Box 6"/>
          <p:cNvSpPr txBox="1">
            <a:spLocks noChangeArrowheads="1"/>
          </p:cNvSpPr>
          <p:nvPr/>
        </p:nvSpPr>
        <p:spPr bwMode="auto">
          <a:xfrm>
            <a:off x="3887978" y="4381487"/>
            <a:ext cx="2052000" cy="360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2000" tIns="36000" rIns="72000" bIns="36000" anchor="ctr" anchorCtr="0">
            <a:noAutofit/>
          </a:bodyPr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</a:tabLst>
            </a:pPr>
            <a:r>
              <a:rPr lang="en-GB" sz="1800" b="1" dirty="0" smtClean="0">
                <a:latin typeface="Arial" pitchFamily="34" charset="0"/>
                <a:cs typeface="Arial" pitchFamily="34" charset="0"/>
              </a:rPr>
              <a:t>Result: Relationship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Flowchart: Merge 22"/>
          <p:cNvSpPr>
            <a:spLocks noChangeArrowheads="1"/>
          </p:cNvSpPr>
          <p:nvPr/>
        </p:nvSpPr>
        <p:spPr bwMode="auto">
          <a:xfrm>
            <a:off x="2877942" y="3115325"/>
            <a:ext cx="4121948" cy="967914"/>
          </a:xfrm>
          <a:prstGeom prst="flowChartMerge">
            <a:avLst/>
          </a:prstGeom>
          <a:gradFill flip="none" rotWithShape="1">
            <a:gsLst>
              <a:gs pos="43000">
                <a:schemeClr val="accent6">
                  <a:lumMod val="75000"/>
                  <a:alpha val="80000"/>
                </a:schemeClr>
              </a:gs>
              <a:gs pos="55000">
                <a:schemeClr val="accent1">
                  <a:lumMod val="75000"/>
                  <a:alpha val="80000"/>
                </a:schemeClr>
              </a:gs>
            </a:gsLst>
            <a:lin ang="0" scaled="1"/>
            <a:tileRect/>
          </a:gradFill>
          <a:ln w="9525" algn="ctr">
            <a:noFill/>
            <a:round/>
            <a:headEnd/>
            <a:tailEnd/>
          </a:ln>
        </p:spPr>
        <p:txBody>
          <a:bodyPr tIns="72000" anchorCtr="1"/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9" name="Picture 7" descr="meta_traits_W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700" y="1050214"/>
            <a:ext cx="3507077" cy="5807785"/>
          </a:xfrm>
          <a:prstGeom prst="rect">
            <a:avLst/>
          </a:prstGeom>
          <a:noFill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Metagenomic Trait Workflow(s)</a:t>
            </a:r>
            <a:endParaRPr lang="de-DE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218038" y="929148"/>
            <a:ext cx="4849761" cy="5928852"/>
          </a:xfrm>
        </p:spPr>
        <p:txBody>
          <a:bodyPr/>
          <a:lstStyle/>
          <a:p>
            <a:r>
              <a:rPr lang="en-US" sz="2800" dirty="0" smtClean="0">
                <a:sym typeface="Helvetica Neue" pitchFamily="-84" charset="0"/>
              </a:rPr>
              <a:t>Upstream:</a:t>
            </a:r>
          </a:p>
          <a:p>
            <a:pPr lvl="1"/>
            <a:r>
              <a:rPr lang="en-US" sz="2600" dirty="0" smtClean="0">
                <a:sym typeface="Helvetica Neue" pitchFamily="-84" charset="0"/>
              </a:rPr>
              <a:t>Calculating traits </a:t>
            </a:r>
          </a:p>
          <a:p>
            <a:pPr lvl="2"/>
            <a:r>
              <a:rPr lang="en-US" dirty="0" smtClean="0">
                <a:sym typeface="Helvetica Neue" pitchFamily="-84" charset="0"/>
              </a:rPr>
              <a:t>(traits-analysis workflow)</a:t>
            </a:r>
          </a:p>
          <a:p>
            <a:pPr lvl="2"/>
            <a:endParaRPr lang="en-US" dirty="0" smtClean="0">
              <a:sym typeface="Helvetica Neue" pitchFamily="-84" charset="0"/>
            </a:endParaRPr>
          </a:p>
          <a:p>
            <a:pPr lvl="2"/>
            <a:endParaRPr lang="en-US" dirty="0" smtClean="0">
              <a:sym typeface="Helvetica Neue" pitchFamily="-84" charset="0"/>
            </a:endParaRPr>
          </a:p>
          <a:p>
            <a:pPr lvl="2">
              <a:buNone/>
            </a:pPr>
            <a:endParaRPr lang="en-US" dirty="0" smtClean="0">
              <a:sym typeface="Helvetica Neue" pitchFamily="-84" charset="0"/>
            </a:endParaRPr>
          </a:p>
          <a:p>
            <a:r>
              <a:rPr lang="en-US" sz="2800" dirty="0" smtClean="0">
                <a:sym typeface="Helvetica Neue" pitchFamily="-84" charset="0"/>
              </a:rPr>
              <a:t>Downstream</a:t>
            </a:r>
          </a:p>
          <a:p>
            <a:pPr lvl="1"/>
            <a:r>
              <a:rPr lang="en-US" sz="2600" dirty="0" smtClean="0">
                <a:sym typeface="Helvetica Neue" pitchFamily="-84" charset="0"/>
              </a:rPr>
              <a:t>Calculating statistics</a:t>
            </a:r>
          </a:p>
          <a:p>
            <a:pPr lvl="2"/>
            <a:r>
              <a:rPr lang="en-US" sz="2400" dirty="0" smtClean="0">
                <a:sym typeface="Helvetica Neue" pitchFamily="-84" charset="0"/>
              </a:rPr>
              <a:t>(traits-statistics workflow)</a:t>
            </a:r>
          </a:p>
          <a:p>
            <a:pPr lvl="2"/>
            <a:r>
              <a:rPr lang="en-GB" sz="1800" dirty="0" smtClean="0"/>
              <a:t>R scripts perform multivariate statistic analyses using the vegan package and plot the results using ggplot2</a:t>
            </a:r>
            <a:endParaRPr lang="en-US" sz="1800" dirty="0" smtClean="0"/>
          </a:p>
          <a:p>
            <a:endParaRPr lang="en-US" dirty="0" smtClean="0">
              <a:sym typeface="Helvetica Neue" pitchFamily="-84" charset="0"/>
            </a:endParaRPr>
          </a:p>
          <a:p>
            <a:endParaRPr lang="de-DE" dirty="0"/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 What is a Workflow? 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Describes </a:t>
            </a:r>
            <a:r>
              <a:rPr lang="en-GB" b="1" i="1" dirty="0" smtClean="0">
                <a:solidFill>
                  <a:schemeClr val="accent2"/>
                </a:solidFill>
              </a:rPr>
              <a:t>what</a:t>
            </a:r>
            <a:r>
              <a:rPr lang="en-GB" dirty="0" smtClean="0"/>
              <a:t>  you want to do, </a:t>
            </a:r>
            <a:br>
              <a:rPr lang="en-GB" dirty="0" smtClean="0"/>
            </a:br>
            <a:r>
              <a:rPr lang="en-GB" dirty="0" smtClean="0"/>
              <a:t>rather than </a:t>
            </a:r>
            <a:r>
              <a:rPr lang="en-GB" b="1" i="1" dirty="0" smtClean="0">
                <a:solidFill>
                  <a:schemeClr val="accent2"/>
                </a:solidFill>
              </a:rPr>
              <a:t>how</a:t>
            </a:r>
            <a:r>
              <a:rPr lang="en-GB" dirty="0" smtClean="0"/>
              <a:t>  you want to do it</a:t>
            </a:r>
          </a:p>
          <a:p>
            <a:r>
              <a:rPr lang="en-GB" dirty="0" smtClean="0"/>
              <a:t>Simple language specifies how  processes fit together</a:t>
            </a:r>
          </a:p>
          <a:p>
            <a:endParaRPr lang="en-GB" dirty="0" smtClean="0"/>
          </a:p>
        </p:txBody>
      </p:sp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8229204" y="4365626"/>
            <a:ext cx="14050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0" y="3573464"/>
            <a:ext cx="9906000" cy="1576387"/>
            <a:chOff x="0" y="2840"/>
            <a:chExt cx="5760" cy="993"/>
          </a:xfrm>
        </p:grpSpPr>
        <p:sp>
          <p:nvSpPr>
            <p:cNvPr id="5126" name="AutoShape 6"/>
            <p:cNvSpPr>
              <a:spLocks noChangeArrowheads="1"/>
            </p:cNvSpPr>
            <p:nvPr/>
          </p:nvSpPr>
          <p:spPr bwMode="auto">
            <a:xfrm rot="16285962" flipH="1">
              <a:off x="4930" y="3425"/>
              <a:ext cx="624" cy="192"/>
            </a:xfrm>
            <a:prstGeom prst="triangle">
              <a:avLst>
                <a:gd name="adj" fmla="val 46356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0" y="2840"/>
              <a:ext cx="5760" cy="993"/>
              <a:chOff x="0" y="2840"/>
              <a:chExt cx="5760" cy="993"/>
            </a:xfrm>
          </p:grpSpPr>
          <p:sp>
            <p:nvSpPr>
              <p:cNvPr id="5128" name="AutoShape 8"/>
              <p:cNvSpPr>
                <a:spLocks noChangeArrowheads="1"/>
              </p:cNvSpPr>
              <p:nvPr/>
            </p:nvSpPr>
            <p:spPr bwMode="auto">
              <a:xfrm rot="5314038">
                <a:off x="130" y="3425"/>
                <a:ext cx="624" cy="192"/>
              </a:xfrm>
              <a:prstGeom prst="triangle">
                <a:avLst>
                  <a:gd name="adj" fmla="val 46356"/>
                </a:avLst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9" name="Rectangle 9"/>
              <p:cNvSpPr>
                <a:spLocks noChangeArrowheads="1"/>
              </p:cNvSpPr>
              <p:nvPr/>
            </p:nvSpPr>
            <p:spPr bwMode="auto">
              <a:xfrm>
                <a:off x="1066" y="3113"/>
                <a:ext cx="912" cy="672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GB" b="1"/>
                  <a:t>Repeat</a:t>
                </a:r>
                <a:br>
                  <a:rPr lang="en-GB" b="1"/>
                </a:br>
                <a:r>
                  <a:rPr lang="en-GB" b="1"/>
                  <a:t>Masker</a:t>
                </a:r>
              </a:p>
              <a:p>
                <a:pPr algn="ctr"/>
                <a:r>
                  <a:rPr lang="en-GB" b="1"/>
                  <a:t>Web service</a:t>
                </a:r>
              </a:p>
            </p:txBody>
          </p:sp>
          <p:sp>
            <p:nvSpPr>
              <p:cNvPr id="5130" name="Rectangle 10"/>
              <p:cNvSpPr>
                <a:spLocks noChangeArrowheads="1"/>
              </p:cNvSpPr>
              <p:nvPr/>
            </p:nvSpPr>
            <p:spPr bwMode="auto">
              <a:xfrm>
                <a:off x="2386" y="3113"/>
                <a:ext cx="888" cy="720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GB" b="1"/>
                  <a:t>GenScan</a:t>
                </a:r>
              </a:p>
              <a:p>
                <a:pPr algn="ctr"/>
                <a:r>
                  <a:rPr lang="en-GB" b="1"/>
                  <a:t>Web Service</a:t>
                </a:r>
              </a:p>
            </p:txBody>
          </p:sp>
          <p:sp>
            <p:nvSpPr>
              <p:cNvPr id="5131" name="Rectangle 11"/>
              <p:cNvSpPr>
                <a:spLocks noChangeArrowheads="1"/>
              </p:cNvSpPr>
              <p:nvPr/>
            </p:nvSpPr>
            <p:spPr bwMode="auto">
              <a:xfrm>
                <a:off x="3658" y="3113"/>
                <a:ext cx="912" cy="624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GB" b="1"/>
                  <a:t>Blast</a:t>
                </a:r>
                <a:br>
                  <a:rPr lang="en-GB" b="1"/>
                </a:br>
                <a:r>
                  <a:rPr lang="en-GB" b="1"/>
                  <a:t>Web Service</a:t>
                </a:r>
              </a:p>
            </p:txBody>
          </p:sp>
          <p:cxnSp>
            <p:nvCxnSpPr>
              <p:cNvPr id="5132" name="AutoShape 12"/>
              <p:cNvCxnSpPr>
                <a:cxnSpLocks noChangeShapeType="1"/>
                <a:stCxn id="5128" idx="0"/>
                <a:endCxn id="5129" idx="1"/>
              </p:cNvCxnSpPr>
              <p:nvPr/>
            </p:nvCxnSpPr>
            <p:spPr bwMode="auto">
              <a:xfrm flipV="1">
                <a:off x="537" y="3449"/>
                <a:ext cx="529" cy="4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33" name="AutoShape 13"/>
              <p:cNvCxnSpPr>
                <a:cxnSpLocks noChangeShapeType="1"/>
                <a:stCxn id="5129" idx="3"/>
                <a:endCxn id="5130" idx="1"/>
              </p:cNvCxnSpPr>
              <p:nvPr/>
            </p:nvCxnSpPr>
            <p:spPr bwMode="auto">
              <a:xfrm>
                <a:off x="1978" y="3449"/>
                <a:ext cx="408" cy="2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34" name="AutoShape 14"/>
              <p:cNvCxnSpPr>
                <a:cxnSpLocks noChangeShapeType="1"/>
                <a:stCxn id="5130" idx="3"/>
                <a:endCxn id="5131" idx="1"/>
              </p:cNvCxnSpPr>
              <p:nvPr/>
            </p:nvCxnSpPr>
            <p:spPr bwMode="auto">
              <a:xfrm flipV="1">
                <a:off x="3274" y="3425"/>
                <a:ext cx="384" cy="4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35" name="AutoShape 15"/>
              <p:cNvCxnSpPr>
                <a:cxnSpLocks noChangeShapeType="1"/>
                <a:stCxn id="5131" idx="3"/>
                <a:endCxn id="5126" idx="0"/>
              </p:cNvCxnSpPr>
              <p:nvPr/>
            </p:nvCxnSpPr>
            <p:spPr bwMode="auto">
              <a:xfrm>
                <a:off x="4570" y="3425"/>
                <a:ext cx="576" cy="7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5136" name="Text Box 16"/>
              <p:cNvSpPr txBox="1">
                <a:spLocks noChangeArrowheads="1"/>
              </p:cNvSpPr>
              <p:nvPr/>
            </p:nvSpPr>
            <p:spPr bwMode="auto">
              <a:xfrm>
                <a:off x="0" y="2976"/>
                <a:ext cx="990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b="1"/>
                  <a:t>Sequence </a:t>
                </a:r>
              </a:p>
            </p:txBody>
          </p:sp>
          <p:sp>
            <p:nvSpPr>
              <p:cNvPr id="5137" name="Text Box 17"/>
              <p:cNvSpPr txBox="1">
                <a:spLocks noChangeArrowheads="1"/>
              </p:cNvSpPr>
              <p:nvPr/>
            </p:nvSpPr>
            <p:spPr bwMode="auto">
              <a:xfrm>
                <a:off x="4785" y="2840"/>
                <a:ext cx="975" cy="3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GB" b="1"/>
                  <a:t>Predicted Genes out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What is a Taverna?</a:t>
            </a:r>
            <a:endParaRPr lang="en-GB" dirty="0" smtClean="0"/>
          </a:p>
        </p:txBody>
      </p:sp>
      <p:sp>
        <p:nvSpPr>
          <p:cNvPr id="4099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533314" y="1066807"/>
            <a:ext cx="4820352" cy="5280025"/>
          </a:xfrm>
        </p:spPr>
        <p:txBody>
          <a:bodyPr/>
          <a:lstStyle/>
          <a:p>
            <a:r>
              <a:rPr lang="en-GB" dirty="0" smtClean="0"/>
              <a:t>Workflow management system</a:t>
            </a:r>
          </a:p>
          <a:p>
            <a:pPr lvl="1"/>
            <a:r>
              <a:rPr lang="en-GB" dirty="0" smtClean="0"/>
              <a:t>Sophisticated analysis pipelines</a:t>
            </a:r>
          </a:p>
          <a:p>
            <a:pPr lvl="1"/>
            <a:r>
              <a:rPr lang="en-US" dirty="0" smtClean="0"/>
              <a:t>A set of </a:t>
            </a:r>
            <a:r>
              <a:rPr lang="en-US" dirty="0" smtClean="0">
                <a:sym typeface="Corbel Bold" pitchFamily="34" charset="0"/>
              </a:rPr>
              <a:t>services</a:t>
            </a:r>
            <a:r>
              <a:rPr lang="en-US" dirty="0" smtClean="0"/>
              <a:t> to </a:t>
            </a:r>
            <a:r>
              <a:rPr lang="en-US" dirty="0" err="1" smtClean="0"/>
              <a:t>analyse</a:t>
            </a:r>
            <a:r>
              <a:rPr lang="en-US" dirty="0" smtClean="0"/>
              <a:t> or manage data (either local or remote)</a:t>
            </a:r>
          </a:p>
          <a:p>
            <a:r>
              <a:rPr lang="en-US" dirty="0" smtClean="0"/>
              <a:t>Data flow through services</a:t>
            </a:r>
          </a:p>
          <a:p>
            <a:r>
              <a:rPr lang="en-US" dirty="0" smtClean="0"/>
              <a:t>Control of service invocation</a:t>
            </a:r>
            <a:endParaRPr lang="en-GB" dirty="0" smtClean="0"/>
          </a:p>
        </p:txBody>
      </p:sp>
      <p:pic>
        <p:nvPicPr>
          <p:cNvPr id="4100" name="Picture 7" descr="pathways_from_diff_expressed_genes_22895_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8997"/>
          <a:stretch>
            <a:fillRect/>
          </a:stretch>
        </p:blipFill>
        <p:spPr bwMode="auto">
          <a:xfrm>
            <a:off x="5742747" y="1306820"/>
            <a:ext cx="3563485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8" descr="taverna-wheel-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32566" y="1594825"/>
            <a:ext cx="1092200" cy="952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/>
          </p:cNvSpPr>
          <p:nvPr/>
        </p:nvSpPr>
        <p:spPr bwMode="auto">
          <a:xfrm>
            <a:off x="5926403" y="5822950"/>
            <a:ext cx="4096544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600"/>
          </a:p>
        </p:txBody>
      </p:sp>
      <p:sp>
        <p:nvSpPr>
          <p:cNvPr id="614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Taverna Workflows </a:t>
            </a:r>
          </a:p>
        </p:txBody>
      </p:sp>
      <p:sp>
        <p:nvSpPr>
          <p:cNvPr id="6149" name="Content Placeholder 6"/>
          <p:cNvSpPr>
            <a:spLocks noGrp="1"/>
          </p:cNvSpPr>
          <p:nvPr>
            <p:ph sz="half" idx="1"/>
          </p:nvPr>
        </p:nvSpPr>
        <p:spPr>
          <a:xfrm>
            <a:off x="533313" y="1066807"/>
            <a:ext cx="4820351" cy="5280025"/>
          </a:xfrm>
        </p:spPr>
        <p:txBody>
          <a:bodyPr/>
          <a:lstStyle/>
          <a:p>
            <a:r>
              <a:rPr lang="en-GB" dirty="0" smtClean="0"/>
              <a:t>Enhance</a:t>
            </a:r>
          </a:p>
          <a:p>
            <a:pPr lvl="1"/>
            <a:r>
              <a:rPr lang="en-GB" dirty="0" smtClean="0"/>
              <a:t>Interoperability</a:t>
            </a:r>
          </a:p>
          <a:p>
            <a:pPr lvl="1"/>
            <a:r>
              <a:rPr lang="en-GB" dirty="0" smtClean="0"/>
              <a:t>Integration </a:t>
            </a:r>
          </a:p>
          <a:p>
            <a:pPr lvl="1"/>
            <a:r>
              <a:rPr lang="en-GB" dirty="0" smtClean="0"/>
              <a:t>and Collaboration</a:t>
            </a:r>
          </a:p>
          <a:p>
            <a:r>
              <a:rPr lang="en-GB" dirty="0" smtClean="0"/>
              <a:t>Ease</a:t>
            </a:r>
          </a:p>
          <a:p>
            <a:pPr lvl="1"/>
            <a:r>
              <a:rPr lang="en-GB" dirty="0" smtClean="0"/>
              <a:t>Access to distributed and local resources</a:t>
            </a:r>
          </a:p>
          <a:p>
            <a:pPr lvl="1"/>
            <a:r>
              <a:rPr lang="en-GB" dirty="0" smtClean="0"/>
              <a:t>Automation of data flow</a:t>
            </a:r>
          </a:p>
          <a:p>
            <a:pPr lvl="1"/>
            <a:r>
              <a:rPr lang="en-GB" dirty="0" smtClean="0"/>
              <a:t>Provenance</a:t>
            </a:r>
          </a:p>
          <a:p>
            <a:r>
              <a:rPr lang="en-GB" dirty="0" smtClean="0"/>
              <a:t>Function:</a:t>
            </a:r>
          </a:p>
          <a:p>
            <a:pPr lvl="1"/>
            <a:r>
              <a:rPr lang="en-GB" dirty="0" smtClean="0"/>
              <a:t>Experimental protocols</a:t>
            </a:r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9" name="Picture 7" descr="pathways_from_diff_expressed_genes_22895_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8997"/>
          <a:stretch>
            <a:fillRect/>
          </a:stretch>
        </p:blipFill>
        <p:spPr bwMode="auto">
          <a:xfrm>
            <a:off x="5742747" y="1306820"/>
            <a:ext cx="3563485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8" descr="taverna-wheel-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32566" y="1594825"/>
            <a:ext cx="1092200" cy="952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Workflows can be good for…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High throughput analysis</a:t>
            </a:r>
          </a:p>
          <a:p>
            <a:pPr lvl="1" eaLnBrk="1" hangingPunct="1"/>
            <a:r>
              <a:rPr lang="en-GB" dirty="0" err="1" smtClean="0"/>
              <a:t>Transcriptomics</a:t>
            </a:r>
            <a:r>
              <a:rPr lang="en-GB" dirty="0" smtClean="0"/>
              <a:t>, proteomics, Next Gen sequencing</a:t>
            </a:r>
          </a:p>
          <a:p>
            <a:pPr eaLnBrk="1" hangingPunct="1"/>
            <a:r>
              <a:rPr lang="en-GB" dirty="0" smtClean="0"/>
              <a:t>Data integration, data interoperation</a:t>
            </a:r>
          </a:p>
          <a:p>
            <a:pPr eaLnBrk="1" hangingPunct="1"/>
            <a:r>
              <a:rPr lang="en-GB" dirty="0" smtClean="0"/>
              <a:t>Data management</a:t>
            </a:r>
          </a:p>
          <a:p>
            <a:pPr lvl="1" eaLnBrk="1" hangingPunct="1"/>
            <a:r>
              <a:rPr lang="en-GB" dirty="0" smtClean="0"/>
              <a:t>Model construction</a:t>
            </a:r>
          </a:p>
          <a:p>
            <a:pPr lvl="1" eaLnBrk="1" hangingPunct="1"/>
            <a:r>
              <a:rPr lang="en-GB" dirty="0" smtClean="0"/>
              <a:t>Data format manipulation</a:t>
            </a:r>
          </a:p>
          <a:p>
            <a:pPr lvl="1" eaLnBrk="1" hangingPunct="1"/>
            <a:r>
              <a:rPr lang="en-GB" dirty="0" smtClean="0"/>
              <a:t>Database population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2" descr="taverna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022" y="1225550"/>
            <a:ext cx="6987513" cy="497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846492" y="1077913"/>
            <a:ext cx="2485098" cy="1655762"/>
            <a:chOff x="3878" y="548"/>
            <a:chExt cx="1445" cy="1043"/>
          </a:xfrm>
        </p:grpSpPr>
        <p:sp>
          <p:nvSpPr>
            <p:cNvPr id="10255" name="Rectangle 7"/>
            <p:cNvSpPr>
              <a:spLocks noChangeArrowheads="1"/>
            </p:cNvSpPr>
            <p:nvPr/>
          </p:nvSpPr>
          <p:spPr bwMode="auto">
            <a:xfrm>
              <a:off x="4189" y="548"/>
              <a:ext cx="1134" cy="908"/>
            </a:xfrm>
            <a:prstGeom prst="rect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457200" eaLnBrk="0" hangingPunct="0"/>
              <a:r>
                <a:rPr lang="en-GB">
                  <a:solidFill>
                    <a:schemeClr val="bg1"/>
                  </a:solidFill>
                  <a:latin typeface="Calibri" pitchFamily="34" charset="0"/>
                </a:rPr>
                <a:t>Workflow engine </a:t>
              </a:r>
            </a:p>
            <a:p>
              <a:pPr defTabSz="457200" eaLnBrk="0" hangingPunct="0"/>
              <a:r>
                <a:rPr lang="en-GB">
                  <a:solidFill>
                    <a:schemeClr val="bg1"/>
                  </a:solidFill>
                  <a:latin typeface="Calibri" pitchFamily="34" charset="0"/>
                </a:rPr>
                <a:t>to run workflows</a:t>
              </a:r>
              <a:endParaRPr lang="en-US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10256" name="AutoShape 8"/>
            <p:cNvSpPr>
              <a:spLocks noChangeArrowheads="1"/>
            </p:cNvSpPr>
            <p:nvPr/>
          </p:nvSpPr>
          <p:spPr bwMode="auto">
            <a:xfrm rot="14216611" flipV="1">
              <a:off x="4011" y="415"/>
              <a:ext cx="317" cy="583"/>
            </a:xfrm>
            <a:prstGeom prst="curvedLeftArrow">
              <a:avLst>
                <a:gd name="adj1" fmla="val 36782"/>
                <a:gd name="adj2" fmla="val 73565"/>
                <a:gd name="adj3" fmla="val 33333"/>
              </a:avLst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457200"/>
              <a:endParaRPr lang="en-US">
                <a:latin typeface="Calibri" pitchFamily="34" charset="0"/>
              </a:endParaRPr>
            </a:p>
          </p:txBody>
        </p:sp>
        <p:sp>
          <p:nvSpPr>
            <p:cNvPr id="10257" name="AutoShape 9"/>
            <p:cNvSpPr>
              <a:spLocks noChangeArrowheads="1"/>
            </p:cNvSpPr>
            <p:nvPr/>
          </p:nvSpPr>
          <p:spPr bwMode="auto">
            <a:xfrm rot="-6751689">
              <a:off x="4300" y="1159"/>
              <a:ext cx="281" cy="584"/>
            </a:xfrm>
            <a:prstGeom prst="curvedRightArrow">
              <a:avLst>
                <a:gd name="adj1" fmla="val 41566"/>
                <a:gd name="adj2" fmla="val 83132"/>
                <a:gd name="adj3" fmla="val 33333"/>
              </a:avLst>
            </a:prstGeom>
            <a:solidFill>
              <a:srgbClr val="CC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457200"/>
              <a:endParaRPr lang="en-US">
                <a:latin typeface="Calibri" pitchFamily="34" charset="0"/>
              </a:endParaRPr>
            </a:p>
          </p:txBody>
        </p:sp>
      </p:grpSp>
      <p:sp>
        <p:nvSpPr>
          <p:cNvPr id="13332" name="AutoShape 20"/>
          <p:cNvSpPr>
            <a:spLocks noChangeArrowheads="1"/>
          </p:cNvSpPr>
          <p:nvPr/>
        </p:nvSpPr>
        <p:spPr bwMode="auto">
          <a:xfrm>
            <a:off x="287206" y="1893888"/>
            <a:ext cx="1816100" cy="4254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r>
              <a:rPr lang="en-GB">
                <a:latin typeface="Calibri" pitchFamily="34" charset="0"/>
              </a:rPr>
              <a:t>List of services</a:t>
            </a:r>
          </a:p>
        </p:txBody>
      </p:sp>
      <p:sp>
        <p:nvSpPr>
          <p:cNvPr id="13334" name="AutoShape 22"/>
          <p:cNvSpPr>
            <a:spLocks noChangeArrowheads="1"/>
          </p:cNvSpPr>
          <p:nvPr/>
        </p:nvSpPr>
        <p:spPr bwMode="auto">
          <a:xfrm>
            <a:off x="7274719" y="3371851"/>
            <a:ext cx="2221971" cy="6254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99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defTabSz="457200"/>
            <a:r>
              <a:rPr lang="en-GB">
                <a:latin typeface="Calibri" pitchFamily="34" charset="0"/>
              </a:rPr>
              <a:t>Construct and </a:t>
            </a:r>
          </a:p>
          <a:p>
            <a:pPr algn="ctr" defTabSz="457200"/>
            <a:r>
              <a:rPr lang="en-GB">
                <a:latin typeface="Calibri" pitchFamily="34" charset="0"/>
              </a:rPr>
              <a:t>visualise workflows</a:t>
            </a:r>
          </a:p>
        </p:txBody>
      </p:sp>
      <p:sp>
        <p:nvSpPr>
          <p:cNvPr id="10246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>
                <a:ea typeface="MS PGothic" pitchFamily="34" charset="-128"/>
              </a:rPr>
              <a:t>Taverna Workbench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825854" y="4900613"/>
            <a:ext cx="2964921" cy="576262"/>
            <a:chOff x="3878" y="3838"/>
            <a:chExt cx="1724" cy="363"/>
          </a:xfrm>
        </p:grpSpPr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3878" y="3838"/>
              <a:ext cx="1724" cy="363"/>
            </a:xfrm>
            <a:prstGeom prst="rect">
              <a:avLst/>
            </a:prstGeom>
            <a:solidFill>
              <a:srgbClr val="92D050"/>
            </a:solidFill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defTabSz="457200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Web Services</a:t>
              </a:r>
              <a:endParaRPr lang="en-US" sz="1400" dirty="0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740" y="3884"/>
              <a:ext cx="817" cy="272"/>
            </a:xfrm>
            <a:prstGeom prst="rect">
              <a:avLst/>
            </a:prstGeom>
            <a:solidFill>
              <a:srgbClr val="008000"/>
            </a:solidFill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57200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/>
                <a:t>e.g. KEGG</a:t>
              </a:r>
              <a:endParaRPr lang="en-US" sz="1200" dirty="0"/>
            </a:p>
          </p:txBody>
        </p:sp>
      </p:grpSp>
      <p:sp>
        <p:nvSpPr>
          <p:cNvPr id="13" name="Line 13"/>
          <p:cNvSpPr>
            <a:spLocks noChangeShapeType="1"/>
          </p:cNvSpPr>
          <p:nvPr/>
        </p:nvSpPr>
        <p:spPr bwMode="auto">
          <a:xfrm flipH="1" flipV="1">
            <a:off x="6340872" y="3684589"/>
            <a:ext cx="1559851" cy="1081087"/>
          </a:xfrm>
          <a:prstGeom prst="line">
            <a:avLst/>
          </a:prstGeom>
          <a:noFill/>
          <a:ln w="57150">
            <a:solidFill>
              <a:srgbClr val="990033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de-DE"/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6818974" y="5570538"/>
            <a:ext cx="2964921" cy="576262"/>
            <a:chOff x="3878" y="3838"/>
            <a:chExt cx="1724" cy="363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3878" y="3838"/>
              <a:ext cx="1724" cy="363"/>
            </a:xfrm>
            <a:prstGeom prst="rect">
              <a:avLst/>
            </a:prstGeom>
            <a:grpFill/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defTabSz="457200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/>
                <a:t>Scripts</a:t>
              </a:r>
              <a:endParaRPr lang="en-US" sz="140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4740" y="3884"/>
              <a:ext cx="817" cy="272"/>
            </a:xfrm>
            <a:prstGeom prst="rect">
              <a:avLst/>
            </a:prstGeom>
            <a:grpFill/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57200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/>
                <a:t>e.g. </a:t>
              </a:r>
              <a:r>
                <a:rPr lang="en-GB" sz="1200" dirty="0" err="1"/>
                <a:t>beanshell</a:t>
              </a:r>
              <a:r>
                <a:rPr lang="en-GB" sz="1200" dirty="0"/>
                <a:t>, R</a:t>
              </a:r>
              <a:endParaRPr lang="en-US" sz="1200" dirty="0"/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6820694" y="6248401"/>
            <a:ext cx="2964921" cy="576263"/>
            <a:chOff x="3966" y="3840"/>
            <a:chExt cx="1724" cy="363"/>
          </a:xfrm>
        </p:grpSpPr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3966" y="3840"/>
              <a:ext cx="1724" cy="363"/>
            </a:xfrm>
            <a:prstGeom prst="rect">
              <a:avLst/>
            </a:prstGeom>
            <a:solidFill>
              <a:srgbClr val="0066FF"/>
            </a:solidFill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defTabSz="457200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Programming</a:t>
              </a:r>
            </a:p>
            <a:p>
              <a:pPr defTabSz="457200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400" dirty="0"/>
                <a:t>libraries</a:t>
              </a:r>
              <a:endParaRPr lang="en-US" sz="1400" dirty="0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4828" y="3885"/>
              <a:ext cx="817" cy="272"/>
            </a:xfrm>
            <a:prstGeom prst="rect">
              <a:avLst/>
            </a:prstGeom>
            <a:solidFill>
              <a:srgbClr val="0000CC"/>
            </a:solidFill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defTabSz="457200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GB" sz="1200" dirty="0"/>
                <a:t>e.g. </a:t>
              </a:r>
              <a:r>
                <a:rPr lang="en-GB" sz="1200" dirty="0" err="1"/>
                <a:t>libSBML</a:t>
              </a:r>
              <a:endParaRPr lang="en-US" sz="1200" dirty="0"/>
            </a:p>
          </p:txBody>
        </p:sp>
      </p:grpSp>
    </p:spTree>
    <p:custDataLst>
      <p:tags r:id="rId1"/>
    </p:custDataLst>
  </p:cSld>
  <p:clrMapOvr>
    <a:masterClrMapping/>
  </p:clrMapOvr>
  <p:transition advTm="1550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32" grpId="0" animBg="1"/>
      <p:bldP spid="13334" grpId="0" animBg="1"/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91" name="Picture 3"/>
          <p:cNvPicPr>
            <a:picLocks noChangeAspect="1" noChangeArrowheads="1"/>
          </p:cNvPicPr>
          <p:nvPr/>
        </p:nvPicPr>
        <p:blipFill>
          <a:blip r:embed="rId3" cstate="print"/>
          <a:srcRect t="16731" b="8832"/>
          <a:stretch>
            <a:fillRect/>
          </a:stretch>
        </p:blipFill>
        <p:spPr bwMode="auto">
          <a:xfrm>
            <a:off x="0" y="1"/>
            <a:ext cx="9906000" cy="465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149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652963"/>
            <a:ext cx="2810140" cy="93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1493" name="Rectangle 5"/>
          <p:cNvSpPr>
            <a:spLocks noChangeArrowheads="1"/>
          </p:cNvSpPr>
          <p:nvPr/>
        </p:nvSpPr>
        <p:spPr bwMode="auto">
          <a:xfrm>
            <a:off x="3002756" y="4437063"/>
            <a:ext cx="588340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GB" sz="2400"/>
              <a:t>“Thanks to the workflow now everybody can do it.”</a:t>
            </a:r>
          </a:p>
          <a:p>
            <a:endParaRPr lang="en-GB" sz="2400"/>
          </a:p>
        </p:txBody>
      </p:sp>
      <p:sp>
        <p:nvSpPr>
          <p:cNvPr id="191494" name="Rectangle 6"/>
          <p:cNvSpPr>
            <a:spLocks noChangeArrowheads="1"/>
          </p:cNvSpPr>
          <p:nvPr/>
        </p:nvSpPr>
        <p:spPr bwMode="auto">
          <a:xfrm>
            <a:off x="36116" y="5924550"/>
            <a:ext cx="29306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sz="2400" b="0">
                <a:solidFill>
                  <a:schemeClr val="tx2"/>
                </a:solidFill>
              </a:rPr>
              <a:t>http://portal.biovel.eu/</a:t>
            </a:r>
          </a:p>
        </p:txBody>
      </p:sp>
      <p:pic>
        <p:nvPicPr>
          <p:cNvPr id="191495" name="Picture 7" descr="ANd9GcQxwNkN0vkv2rD7jI-X1WQG9i3UNSehNsqSDpreCINNOpDVMezUK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80636" y="4941889"/>
            <a:ext cx="2223690" cy="1366837"/>
          </a:xfrm>
          <a:prstGeom prst="rect">
            <a:avLst/>
          </a:prstGeom>
          <a:noFill/>
        </p:spPr>
      </p:pic>
      <p:sp>
        <p:nvSpPr>
          <p:cNvPr id="191496" name="Rectangle 8"/>
          <p:cNvSpPr>
            <a:spLocks noChangeArrowheads="1"/>
          </p:cNvSpPr>
          <p:nvPr/>
        </p:nvSpPr>
        <p:spPr bwMode="auto">
          <a:xfrm>
            <a:off x="6490494" y="6308726"/>
            <a:ext cx="28664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1"/>
            <a:r>
              <a:rPr lang="en-GB" b="0"/>
              <a:t>Antonio Fernàndez-Guerra</a:t>
            </a:r>
          </a:p>
        </p:txBody>
      </p:sp>
    </p:spTree>
  </p:cSld>
  <p:clrMapOvr>
    <a:masterClrMapping/>
  </p:clrMapOvr>
  <p:transition spd="med" advClick="0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400" y="1526976"/>
            <a:ext cx="6558855" cy="458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6"/>
          <p:cNvSpPr>
            <a:spLocks/>
          </p:cNvSpPr>
          <p:nvPr/>
        </p:nvSpPr>
        <p:spPr bwMode="auto">
          <a:xfrm>
            <a:off x="2111364" y="6190612"/>
            <a:ext cx="5310931" cy="33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n-US" sz="1700" i="1" dirty="0" err="1">
                <a:latin typeface="Cabin Italic" charset="0"/>
                <a:ea typeface="ＭＳ Ｐゴシック" charset="0"/>
                <a:cs typeface="Cabin Italic" charset="0"/>
                <a:sym typeface="Cabin Italic" charset="0"/>
              </a:rPr>
              <a:t>Pelagibacter</a:t>
            </a:r>
            <a:r>
              <a:rPr lang="en-US" sz="1700" i="1" dirty="0">
                <a:latin typeface="Cabin Italic" charset="0"/>
                <a:ea typeface="ＭＳ Ｐゴシック" charset="0"/>
                <a:cs typeface="Cabin Italic" charset="0"/>
                <a:sym typeface="Cabin Italic" charset="0"/>
              </a:rPr>
              <a:t> </a:t>
            </a:r>
            <a:r>
              <a:rPr lang="en-US" sz="1700" i="1" dirty="0" err="1">
                <a:latin typeface="Cabin Italic" charset="0"/>
                <a:ea typeface="ＭＳ Ｐゴシック" charset="0"/>
                <a:cs typeface="Cabin Italic" charset="0"/>
                <a:sym typeface="Cabin Italic" charset="0"/>
              </a:rPr>
              <a:t>ubique</a:t>
            </a:r>
            <a:r>
              <a:rPr lang="en-US" sz="1700" dirty="0">
                <a:latin typeface="Cabin Italic" charset="0"/>
                <a:ea typeface="ＭＳ Ｐゴシック" charset="0"/>
                <a:cs typeface="Cabin Italic" charset="0"/>
                <a:sym typeface="Cabin Italic" charset="0"/>
              </a:rPr>
              <a:t> </a:t>
            </a:r>
            <a:r>
              <a:rPr lang="en-US" sz="1700" dirty="0">
                <a:latin typeface="Cabin Regular" charset="0"/>
                <a:ea typeface="ＭＳ Ｐゴシック" charset="0"/>
                <a:cs typeface="Cabin Regular" charset="0"/>
                <a:sym typeface="Cabin Regular" charset="0"/>
              </a:rPr>
              <a:t>proteome centered </a:t>
            </a:r>
            <a:r>
              <a:rPr lang="en-US" sz="1700" dirty="0" err="1" smtClean="0">
                <a:latin typeface="Cabin Regular" charset="0"/>
                <a:ea typeface="ＭＳ Ｐゴシック" charset="0"/>
                <a:cs typeface="Cabin Regular" charset="0"/>
                <a:sym typeface="Cabin Regular" charset="0"/>
              </a:rPr>
              <a:t>subnetwork</a:t>
            </a:r>
            <a:r>
              <a:rPr lang="en-US" sz="1700" dirty="0" smtClean="0">
                <a:latin typeface="Cabin Regular" charset="0"/>
                <a:ea typeface="ＭＳ Ｐゴシック" charset="0"/>
                <a:cs typeface="Cabin Regular" charset="0"/>
                <a:sym typeface="Cabin Regular" charset="0"/>
              </a:rPr>
              <a:t/>
            </a:r>
            <a:br>
              <a:rPr lang="en-US" sz="1700" dirty="0" smtClean="0">
                <a:latin typeface="Cabin Regular" charset="0"/>
                <a:ea typeface="ＭＳ Ｐゴシック" charset="0"/>
                <a:cs typeface="Cabin Regular" charset="0"/>
                <a:sym typeface="Cabin Regular" charset="0"/>
              </a:rPr>
            </a:br>
            <a:r>
              <a:rPr lang="en-US" sz="1700" dirty="0" smtClean="0">
                <a:latin typeface="Cabin Regular" charset="0"/>
                <a:ea typeface="ＭＳ Ｐゴシック" charset="0"/>
                <a:cs typeface="Cabin Regular" charset="0"/>
                <a:sym typeface="Cabin Regular" charset="0"/>
              </a:rPr>
              <a:t>Antonio Fernandez, submitted</a:t>
            </a:r>
            <a:endParaRPr lang="en-US" sz="1700" dirty="0">
              <a:latin typeface="Cabin Regular" charset="0"/>
              <a:ea typeface="ＭＳ Ｐゴシック" charset="0"/>
              <a:cs typeface="Cabin Regular" charset="0"/>
              <a:sym typeface="Cabin Regular" charset="0"/>
            </a:endParaRP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6858018" y="2798347"/>
            <a:ext cx="2848943" cy="1751335"/>
            <a:chOff x="0" y="27"/>
            <a:chExt cx="2356" cy="1569"/>
          </a:xfrm>
        </p:grpSpPr>
        <p:sp>
          <p:nvSpPr>
            <p:cNvPr id="10248" name="Line 8"/>
            <p:cNvSpPr>
              <a:spLocks noChangeShapeType="1"/>
            </p:cNvSpPr>
            <p:nvPr/>
          </p:nvSpPr>
          <p:spPr bwMode="auto">
            <a:xfrm flipH="1">
              <a:off x="139" y="1204"/>
              <a:ext cx="229" cy="2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49" name="Line 9"/>
            <p:cNvSpPr>
              <a:spLocks noChangeShapeType="1"/>
            </p:cNvSpPr>
            <p:nvPr/>
          </p:nvSpPr>
          <p:spPr bwMode="auto">
            <a:xfrm flipH="1">
              <a:off x="163" y="540"/>
              <a:ext cx="205" cy="2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50" name="Line 10"/>
            <p:cNvSpPr>
              <a:spLocks noChangeShapeType="1"/>
            </p:cNvSpPr>
            <p:nvPr/>
          </p:nvSpPr>
          <p:spPr bwMode="auto">
            <a:xfrm rot="10800000">
              <a:off x="157" y="874"/>
              <a:ext cx="207" cy="2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51" name="Line 11"/>
            <p:cNvSpPr>
              <a:spLocks noChangeShapeType="1"/>
            </p:cNvSpPr>
            <p:nvPr/>
          </p:nvSpPr>
          <p:spPr bwMode="auto">
            <a:xfrm rot="10800000">
              <a:off x="163" y="187"/>
              <a:ext cx="211" cy="2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52" name="Oval 12"/>
            <p:cNvSpPr>
              <a:spLocks/>
            </p:cNvSpPr>
            <p:nvPr/>
          </p:nvSpPr>
          <p:spPr bwMode="auto">
            <a:xfrm rot="5400000">
              <a:off x="328" y="380"/>
              <a:ext cx="192" cy="192"/>
            </a:xfrm>
            <a:prstGeom prst="ellipse">
              <a:avLst/>
            </a:prstGeom>
            <a:solidFill>
              <a:srgbClr val="D7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53" name="Oval 13"/>
            <p:cNvSpPr>
              <a:spLocks/>
            </p:cNvSpPr>
            <p:nvPr/>
          </p:nvSpPr>
          <p:spPr bwMode="auto">
            <a:xfrm rot="5400000">
              <a:off x="0" y="27"/>
              <a:ext cx="192" cy="192"/>
            </a:xfrm>
            <a:prstGeom prst="ellipse">
              <a:avLst/>
            </a:prstGeom>
            <a:solidFill>
              <a:srgbClr val="1F6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54" name="Oval 14"/>
            <p:cNvSpPr>
              <a:spLocks/>
            </p:cNvSpPr>
            <p:nvPr/>
          </p:nvSpPr>
          <p:spPr bwMode="auto">
            <a:xfrm rot="5400000">
              <a:off x="0" y="716"/>
              <a:ext cx="192" cy="192"/>
            </a:xfrm>
            <a:prstGeom prst="ellipse">
              <a:avLst/>
            </a:prstGeom>
            <a:solidFill>
              <a:srgbClr val="1F6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55" name="Oval 15"/>
            <p:cNvSpPr>
              <a:spLocks/>
            </p:cNvSpPr>
            <p:nvPr/>
          </p:nvSpPr>
          <p:spPr bwMode="auto">
            <a:xfrm rot="5400000">
              <a:off x="328" y="1052"/>
              <a:ext cx="192" cy="192"/>
            </a:xfrm>
            <a:prstGeom prst="ellipse">
              <a:avLst/>
            </a:prstGeom>
            <a:solidFill>
              <a:srgbClr val="1F6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56" name="Oval 16"/>
            <p:cNvSpPr>
              <a:spLocks/>
            </p:cNvSpPr>
            <p:nvPr/>
          </p:nvSpPr>
          <p:spPr bwMode="auto">
            <a:xfrm rot="5400000">
              <a:off x="0" y="1404"/>
              <a:ext cx="192" cy="192"/>
            </a:xfrm>
            <a:prstGeom prst="ellipse">
              <a:avLst/>
            </a:prstGeom>
            <a:solidFill>
              <a:srgbClr val="D7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57" name="Rectangle 17"/>
            <p:cNvSpPr>
              <a:spLocks/>
            </p:cNvSpPr>
            <p:nvPr/>
          </p:nvSpPr>
          <p:spPr bwMode="auto">
            <a:xfrm>
              <a:off x="206" y="32"/>
              <a:ext cx="1844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1100" dirty="0">
                  <a:solidFill>
                    <a:srgbClr val="30649F"/>
                  </a:solidFill>
                  <a:latin typeface="Cabin Bold" charset="0"/>
                  <a:ea typeface="ＭＳ Ｐゴシック" charset="0"/>
                  <a:cs typeface="Cabin Bold" charset="0"/>
                  <a:sym typeface="Cabin Bold" charset="0"/>
                </a:rPr>
                <a:t>Cluster1800572</a:t>
              </a:r>
              <a:r>
                <a:rPr lang="en-US" sz="1100" dirty="0">
                  <a:latin typeface="Cabin Regular" charset="0"/>
                  <a:ea typeface="ＭＳ Ｐゴシック" charset="0"/>
                  <a:cs typeface="Cabin Regular" charset="0"/>
                  <a:sym typeface="Cabin Regular" charset="0"/>
                </a:rPr>
                <a:t> </a:t>
              </a:r>
              <a:r>
                <a:rPr lang="en-US" sz="1100" dirty="0">
                  <a:latin typeface="Cabin Italic" charset="0"/>
                  <a:ea typeface="ＭＳ Ｐゴシック" charset="0"/>
                  <a:cs typeface="Cabin Italic" charset="0"/>
                  <a:sym typeface="Cabin Italic" charset="0"/>
                </a:rPr>
                <a:t>Unknown unknown</a:t>
              </a:r>
            </a:p>
          </p:txBody>
        </p:sp>
        <p:sp>
          <p:nvSpPr>
            <p:cNvPr id="10258" name="Rectangle 18"/>
            <p:cNvSpPr>
              <a:spLocks/>
            </p:cNvSpPr>
            <p:nvPr/>
          </p:nvSpPr>
          <p:spPr bwMode="auto">
            <a:xfrm>
              <a:off x="508" y="400"/>
              <a:ext cx="1848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1100" dirty="0">
                  <a:solidFill>
                    <a:srgbClr val="30649F"/>
                  </a:solidFill>
                  <a:latin typeface="Cabin Bold" charset="0"/>
                  <a:ea typeface="ＭＳ Ｐゴシック" charset="0"/>
                  <a:cs typeface="Cabin Bold" charset="0"/>
                  <a:sym typeface="Cabin Bold" charset="0"/>
                </a:rPr>
                <a:t>SAR11_0487</a:t>
              </a:r>
              <a:r>
                <a:rPr lang="en-US" sz="1100" dirty="0">
                  <a:latin typeface="Cabin Regular" charset="0"/>
                  <a:ea typeface="ＭＳ Ｐゴシック" charset="0"/>
                  <a:cs typeface="Cabin Regular" charset="0"/>
                  <a:sym typeface="Cabin Regular" charset="0"/>
                </a:rPr>
                <a:t> Tryptophan </a:t>
              </a:r>
              <a:r>
                <a:rPr lang="en-US" sz="1100" dirty="0" err="1">
                  <a:latin typeface="Cabin Regular" charset="0"/>
                  <a:ea typeface="ＭＳ Ｐゴシック" charset="0"/>
                  <a:cs typeface="Cabin Regular" charset="0"/>
                  <a:sym typeface="Cabin Regular" charset="0"/>
                </a:rPr>
                <a:t>synthase</a:t>
              </a:r>
              <a:r>
                <a:rPr lang="en-US" sz="1100" dirty="0">
                  <a:latin typeface="Cabin Regular" charset="0"/>
                  <a:ea typeface="ＭＳ Ｐゴシック" charset="0"/>
                  <a:cs typeface="Cabin Regular" charset="0"/>
                  <a:sym typeface="Cabin Regular" charset="0"/>
                </a:rPr>
                <a:t> </a:t>
              </a:r>
            </a:p>
          </p:txBody>
        </p:sp>
        <p:sp>
          <p:nvSpPr>
            <p:cNvPr id="10259" name="Rectangle 19"/>
            <p:cNvSpPr>
              <a:spLocks/>
            </p:cNvSpPr>
            <p:nvPr/>
          </p:nvSpPr>
          <p:spPr bwMode="auto">
            <a:xfrm>
              <a:off x="196" y="736"/>
              <a:ext cx="1748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1100">
                  <a:solidFill>
                    <a:srgbClr val="30649F"/>
                  </a:solidFill>
                  <a:latin typeface="Cabin Bold" charset="0"/>
                  <a:ea typeface="ＭＳ Ｐゴシック" charset="0"/>
                  <a:cs typeface="Cabin Bold" charset="0"/>
                  <a:sym typeface="Cabin Bold" charset="0"/>
                </a:rPr>
                <a:t>SAR11_1266</a:t>
              </a:r>
              <a:r>
                <a:rPr lang="en-US" sz="1100">
                  <a:latin typeface="Cabin Regular" charset="0"/>
                  <a:ea typeface="ＭＳ Ｐゴシック" charset="0"/>
                  <a:cs typeface="Cabin Regular" charset="0"/>
                  <a:sym typeface="Cabin Regular" charset="0"/>
                </a:rPr>
                <a:t> hypothetical protein</a:t>
              </a:r>
            </a:p>
          </p:txBody>
        </p:sp>
        <p:sp>
          <p:nvSpPr>
            <p:cNvPr id="10260" name="Rectangle 20"/>
            <p:cNvSpPr>
              <a:spLocks/>
            </p:cNvSpPr>
            <p:nvPr/>
          </p:nvSpPr>
          <p:spPr bwMode="auto">
            <a:xfrm>
              <a:off x="508" y="1072"/>
              <a:ext cx="1804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1100" dirty="0">
                  <a:solidFill>
                    <a:srgbClr val="30649F"/>
                  </a:solidFill>
                  <a:latin typeface="Cabin Bold" charset="0"/>
                  <a:ea typeface="ＭＳ Ｐゴシック" charset="0"/>
                  <a:cs typeface="Cabin Bold" charset="0"/>
                  <a:sym typeface="Cabin Bold" charset="0"/>
                </a:rPr>
                <a:t>SAR11_0686</a:t>
              </a:r>
              <a:r>
                <a:rPr lang="en-US" sz="1100" dirty="0">
                  <a:latin typeface="Cabin Regular" charset="0"/>
                  <a:ea typeface="ＭＳ Ｐゴシック" charset="0"/>
                  <a:cs typeface="Cabin Regular" charset="0"/>
                  <a:sym typeface="Cabin Regular" charset="0"/>
                </a:rPr>
                <a:t> hypothetical protein</a:t>
              </a:r>
            </a:p>
          </p:txBody>
        </p:sp>
        <p:sp>
          <p:nvSpPr>
            <p:cNvPr id="10261" name="Rectangle 21"/>
            <p:cNvSpPr>
              <a:spLocks/>
            </p:cNvSpPr>
            <p:nvPr/>
          </p:nvSpPr>
          <p:spPr bwMode="auto">
            <a:xfrm>
              <a:off x="196" y="1440"/>
              <a:ext cx="17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1100">
                  <a:solidFill>
                    <a:srgbClr val="30649F"/>
                  </a:solidFill>
                  <a:latin typeface="Cabin Bold" charset="0"/>
                  <a:ea typeface="ＭＳ Ｐゴシック" charset="0"/>
                  <a:cs typeface="Cabin Bold" charset="0"/>
                  <a:sym typeface="Cabin Bold" charset="0"/>
                </a:rPr>
                <a:t>SAR11_1277</a:t>
              </a:r>
              <a:r>
                <a:rPr lang="en-US" sz="1100">
                  <a:latin typeface="Cabin Regular" charset="0"/>
                  <a:ea typeface="ＭＳ Ｐゴシック" charset="0"/>
                  <a:cs typeface="Cabin Regular" charset="0"/>
                  <a:sym typeface="Cabin Regular" charset="0"/>
                </a:rPr>
                <a:t> aspartate racemase</a:t>
              </a:r>
            </a:p>
          </p:txBody>
        </p:sp>
      </p:grpSp>
      <p:pic>
        <p:nvPicPr>
          <p:cNvPr id="10263" name="Picture 2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-6911040">
            <a:off x="4726360" y="3488387"/>
            <a:ext cx="1452191" cy="2621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Discovery: </a:t>
            </a:r>
            <a:br>
              <a:rPr lang="en-US" dirty="0" smtClean="0"/>
            </a:br>
            <a:r>
              <a:rPr lang="en-US" dirty="0" err="1" smtClean="0"/>
              <a:t>knowns</a:t>
            </a:r>
            <a:r>
              <a:rPr lang="en-US" dirty="0" smtClean="0"/>
              <a:t>, known </a:t>
            </a:r>
            <a:r>
              <a:rPr lang="en-US" i="1" dirty="0" smtClean="0"/>
              <a:t>unknowns</a:t>
            </a:r>
            <a:r>
              <a:rPr lang="en-US" dirty="0" smtClean="0"/>
              <a:t> and </a:t>
            </a:r>
            <a:r>
              <a:rPr lang="en-US" i="1" dirty="0" smtClean="0"/>
              <a:t>unknown unknowns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xmlns="" val="258462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System: Process View</a:t>
            </a:r>
            <a:endParaRPr lang="de-DE" dirty="0"/>
          </a:p>
        </p:txBody>
      </p:sp>
      <p:pic>
        <p:nvPicPr>
          <p:cNvPr id="5" name="Content Placeholder 5" descr="analytical-workflow-pure.png"/>
          <p:cNvPicPr>
            <a:picLocks noGrp="1" noChangeAspect="1"/>
          </p:cNvPicPr>
          <p:nvPr>
            <p:ph idx="1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283904" y="1608083"/>
            <a:ext cx="9212553" cy="4167832"/>
          </a:xfrm>
        </p:spPr>
      </p:pic>
      <p:sp>
        <p:nvSpPr>
          <p:cNvPr id="7" name="TextBox 6"/>
          <p:cNvSpPr txBox="1"/>
          <p:nvPr/>
        </p:nvSpPr>
        <p:spPr>
          <a:xfrm>
            <a:off x="7830225" y="4298782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Scientists</a:t>
            </a:r>
            <a:endParaRPr lang="de-DE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 rot="708885">
            <a:off x="7588465" y="4955683"/>
            <a:ext cx="206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= knowledge</a:t>
            </a:r>
            <a:endParaRPr lang="de-DE" sz="2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 rot="20278884">
            <a:off x="354175" y="4840055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Generate +</a:t>
            </a:r>
            <a:endParaRPr lang="de-DE" sz="2400" dirty="0">
              <a:latin typeface="+mj-lt"/>
            </a:endParaRPr>
          </a:p>
        </p:txBody>
      </p:sp>
      <p:pic>
        <p:nvPicPr>
          <p:cNvPr id="10" name="Picture 9" descr="IMG_3466_v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2222624" y="3846786"/>
            <a:ext cx="933007" cy="747178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400241" y="3831020"/>
            <a:ext cx="553208" cy="55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5" cstate="print"/>
          <a:srcRect l="66235" t="7155" r="1781" b="35584"/>
          <a:stretch>
            <a:fillRect/>
          </a:stretch>
        </p:blipFill>
        <p:spPr bwMode="auto">
          <a:xfrm>
            <a:off x="3215166" y="2698955"/>
            <a:ext cx="860047" cy="642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84" t="8182" r="87016" b="76807"/>
          <a:stretch/>
        </p:blipFill>
        <p:spPr bwMode="auto">
          <a:xfrm>
            <a:off x="3226372" y="3746090"/>
            <a:ext cx="895358" cy="63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megx_logo-467x119.png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3975462" y="2948205"/>
            <a:ext cx="1387395" cy="35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4047524" y="3689130"/>
            <a:ext cx="1191276" cy="69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6265994" y="3925613"/>
            <a:ext cx="571650" cy="5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85486" y="2678089"/>
            <a:ext cx="882867" cy="616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310133" y="3739409"/>
            <a:ext cx="1651403" cy="1022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7" descr="http://www.ebi.ac.uk/ena/sites/ebi.ac.uk.ena/files/images/ena.png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3776667" y="5720132"/>
            <a:ext cx="1954740" cy="660154"/>
          </a:xfrm>
          <a:prstGeom prst="rect">
            <a:avLst/>
          </a:prstGeom>
          <a:noFill/>
        </p:spPr>
      </p:pic>
      <p:pic>
        <p:nvPicPr>
          <p:cNvPr id="22" name="Picture 9" descr="download PANGAEA logo in high-resolution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3641216" y="4935558"/>
            <a:ext cx="935792" cy="667532"/>
          </a:xfrm>
          <a:prstGeom prst="rect">
            <a:avLst/>
          </a:prstGeom>
          <a:noFill/>
        </p:spPr>
      </p:pic>
      <p:pic>
        <p:nvPicPr>
          <p:cNvPr id="23" name="Picture 11" descr="http://www.seadatanet.org/extension/seadatanet2/design/skin-seadatanet2/images/Logo_SeaDataNet_fond_transparent.pn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4752320" y="4927204"/>
            <a:ext cx="1271938" cy="6895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Act </a:t>
            </a:r>
            <a:br>
              <a:rPr lang="en-US" dirty="0" smtClean="0"/>
            </a:br>
            <a:r>
              <a:rPr lang="en-US" dirty="0" smtClean="0"/>
              <a:t>Interpret</a:t>
            </a:r>
            <a:endParaRPr lang="de-D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Helgoland_Vogelperspektive_sx"/>
          <p:cNvPicPr>
            <a:picLocks noChangeAspect="1" noChangeArrowheads="1"/>
          </p:cNvPicPr>
          <p:nvPr/>
        </p:nvPicPr>
        <p:blipFill>
          <a:blip r:embed="rId2" cstate="screen">
            <a:lum bright="39000"/>
          </a:blip>
          <a:srcRect t="15585"/>
          <a:stretch>
            <a:fillRect/>
          </a:stretch>
        </p:blipFill>
        <p:spPr bwMode="auto">
          <a:xfrm>
            <a:off x="0" y="1072055"/>
            <a:ext cx="9906000" cy="580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Flow Perspective: Issues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75208" y="1181100"/>
            <a:ext cx="931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latitude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2572" y="1482944"/>
            <a:ext cx="7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depth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4849" y="1177147"/>
            <a:ext cx="1651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collection date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51125" y="1944402"/>
            <a:ext cx="1645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water currents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39985" y="2364815"/>
            <a:ext cx="141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temperature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93473" y="1526570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longitude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1" name="Circular Arrow 20"/>
          <p:cNvSpPr/>
          <p:nvPr/>
        </p:nvSpPr>
        <p:spPr bwMode="auto">
          <a:xfrm>
            <a:off x="1923372" y="567557"/>
            <a:ext cx="6120000" cy="6120000"/>
          </a:xfrm>
          <a:prstGeom prst="circularArrow">
            <a:avLst>
              <a:gd name="adj1" fmla="val 2629"/>
              <a:gd name="adj2" fmla="val 379917"/>
              <a:gd name="adj3" fmla="val 18432234"/>
              <a:gd name="adj4" fmla="val 18927186"/>
              <a:gd name="adj5" fmla="val 4743"/>
            </a:avLst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TopUp"/>
            <a:lightRig rig="threePt" dir="t"/>
          </a:scene3d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2807200" y="2785554"/>
            <a:ext cx="2052000" cy="360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 anchor="ctr"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</a:tabLst>
            </a:pPr>
            <a:r>
              <a:rPr lang="en-US" sz="1800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Omics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Data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37"/>
          <p:cNvGrpSpPr/>
          <p:nvPr/>
        </p:nvGrpSpPr>
        <p:grpSpPr>
          <a:xfrm>
            <a:off x="110697" y="1061494"/>
            <a:ext cx="3155577" cy="1195147"/>
            <a:chOff x="110675" y="1061450"/>
            <a:chExt cx="3155577" cy="1195147"/>
          </a:xfrm>
        </p:grpSpPr>
        <p:sp>
          <p:nvSpPr>
            <p:cNvPr id="7" name="TextBox 6"/>
            <p:cNvSpPr txBox="1"/>
            <p:nvPr/>
          </p:nvSpPr>
          <p:spPr>
            <a:xfrm>
              <a:off x="741296" y="1650030"/>
              <a:ext cx="1545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marker genes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3257" y="1061450"/>
              <a:ext cx="1090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genomes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0675" y="1918043"/>
              <a:ext cx="12492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proteomes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2923" y="1313697"/>
              <a:ext cx="17023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transcriptomes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81972" y="1092982"/>
              <a:ext cx="15842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metagenomes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Circular Arrow 29"/>
          <p:cNvSpPr/>
          <p:nvPr/>
        </p:nvSpPr>
        <p:spPr bwMode="auto">
          <a:xfrm>
            <a:off x="2280730" y="898632"/>
            <a:ext cx="5400000" cy="5400000"/>
          </a:xfrm>
          <a:prstGeom prst="circularArrow">
            <a:avLst>
              <a:gd name="adj1" fmla="val 2629"/>
              <a:gd name="adj2" fmla="val 379917"/>
              <a:gd name="adj3" fmla="val 18432234"/>
              <a:gd name="adj4" fmla="val 18927186"/>
              <a:gd name="adj5" fmla="val 4743"/>
            </a:avLst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TopUp"/>
            <a:lightRig rig="threePt" dir="t"/>
          </a:scene3d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4619301" y="2823335"/>
            <a:ext cx="2410268" cy="3140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 anchor="ctr"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</a:tabLst>
            </a:pPr>
            <a:r>
              <a:rPr lang="en-US" sz="18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Environmental Data</a:t>
            </a:r>
            <a:endParaRPr lang="en-US" sz="18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Inhaltsplatzhalter 28"/>
          <p:cNvSpPr txBox="1">
            <a:spLocks/>
          </p:cNvSpPr>
          <p:nvPr/>
        </p:nvSpPr>
        <p:spPr bwMode="auto">
          <a:xfrm>
            <a:off x="2900877" y="3120283"/>
            <a:ext cx="4099035" cy="1514782"/>
          </a:xfrm>
          <a:prstGeom prst="ellipse">
            <a:avLst/>
          </a:prstGeom>
          <a:solidFill>
            <a:schemeClr val="bg1">
              <a:alpha val="67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lvl="1" algn="ctr" eaLnBrk="0" hangingPunct="0">
              <a:spcBef>
                <a:spcPts val="600"/>
              </a:spcBef>
              <a:buClr>
                <a:schemeClr val="accent2"/>
              </a:buClr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Quantity</a:t>
            </a:r>
            <a:r>
              <a:rPr lang="en-GB" sz="2400" kern="0" dirty="0" smtClean="0"/>
              <a:t> </a:t>
            </a:r>
            <a:r>
              <a:rPr lang="en-GB" sz="2400" kern="0" dirty="0" smtClean="0">
                <a:latin typeface="+mn-lt"/>
              </a:rPr>
              <a:t>Heterogeneity</a:t>
            </a:r>
          </a:p>
          <a:p>
            <a:pPr marL="0" marR="0" lvl="1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r>
              <a:rPr kumimoji="0" 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Complexity</a:t>
            </a:r>
          </a:p>
          <a:p>
            <a:pPr marL="0" marR="0" lvl="1" algn="ctr" defTabSz="9144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chemeClr val="accent2"/>
              </a:buClr>
              <a:buSzTx/>
              <a:tabLst/>
              <a:defRPr/>
            </a:pPr>
            <a:endParaRPr kumimoji="0" lang="en-GB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31010" y="1582616"/>
            <a:ext cx="8559780" cy="4115338"/>
            <a:chOff x="631010" y="1582616"/>
            <a:chExt cx="8559780" cy="4115338"/>
          </a:xfrm>
        </p:grpSpPr>
        <p:sp>
          <p:nvSpPr>
            <p:cNvPr id="39" name="TextBox 38"/>
            <p:cNvSpPr txBox="1"/>
            <p:nvPr/>
          </p:nvSpPr>
          <p:spPr>
            <a:xfrm>
              <a:off x="7352230" y="2405353"/>
              <a:ext cx="9083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Field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356688" y="1609756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Study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364841" y="4344723"/>
              <a:ext cx="1825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Laboratory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355966" y="5236289"/>
              <a:ext cx="18197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Computing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98356" y="5222799"/>
              <a:ext cx="14057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Archival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44017" y="4344780"/>
              <a:ext cx="18090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Integration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31010" y="2409864"/>
              <a:ext cx="20163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Web Access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68711" y="1582616"/>
              <a:ext cx="18601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Knowledge</a:t>
              </a:r>
              <a:endParaRPr lang="en-US" sz="2400" dirty="0">
                <a:latin typeface="+mj-lt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</a:t>
            </a:r>
            <a:endParaRPr lang="de-DE" dirty="0"/>
          </a:p>
        </p:txBody>
      </p:sp>
      <p:sp>
        <p:nvSpPr>
          <p:cNvPr id="3" name="Rectangle 2"/>
          <p:cNvSpPr/>
          <p:nvPr/>
        </p:nvSpPr>
        <p:spPr>
          <a:xfrm>
            <a:off x="2444971" y="5816743"/>
            <a:ext cx="4953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800" b="1" dirty="0" smtClean="0">
                <a:latin typeface="Arial" pitchFamily="34" charset="0"/>
                <a:cs typeface="Arial" pitchFamily="34" charset="0"/>
              </a:rPr>
              <a:t>The real world is complex.</a:t>
            </a:r>
          </a:p>
          <a:p>
            <a:pPr algn="ctr"/>
            <a:r>
              <a:rPr lang="en-US" sz="1800" b="1" dirty="0" smtClean="0">
                <a:latin typeface="Arial" pitchFamily="34" charset="0"/>
                <a:cs typeface="Arial" pitchFamily="34" charset="0"/>
              </a:rPr>
              <a:t>Data reflects the real world </a:t>
            </a:r>
          </a:p>
          <a:p>
            <a:pPr algn="ctr"/>
            <a:r>
              <a:rPr lang="en-US" sz="1800" b="1" dirty="0" smtClean="0">
                <a:latin typeface="Arial" pitchFamily="34" charset="0"/>
                <a:cs typeface="Arial" pitchFamily="34" charset="0"/>
              </a:rPr>
              <a:t>and we have to deal with it.</a:t>
            </a:r>
            <a:endParaRPr lang="de-DE" sz="18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3947" y="1117073"/>
            <a:ext cx="6558855" cy="458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Access: Software Services</a:t>
            </a:r>
            <a:endParaRPr lang="en-US" dirty="0"/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210632" y="977981"/>
            <a:ext cx="7476172" cy="496582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5" name="Picture 5" descr="D:\JUB_MPI\Antraege\EU_Micro_B3\Application\Proposal\Partner_Logos\INTERWORKS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329179" y="6093063"/>
            <a:ext cx="3229288" cy="763351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730" y="381044"/>
            <a:ext cx="8581527" cy="581025"/>
          </a:xfrm>
        </p:spPr>
        <p:txBody>
          <a:bodyPr/>
          <a:lstStyle/>
          <a:p>
            <a:r>
              <a:rPr lang="en-US" dirty="0" smtClean="0"/>
              <a:t>Ecological Analysis Tools for Microbial Ecology (EATME)</a:t>
            </a:r>
            <a:endParaRPr lang="de-DE" dirty="0"/>
          </a:p>
        </p:txBody>
      </p:sp>
      <p:pic>
        <p:nvPicPr>
          <p:cNvPr id="174082" name="Picture 2" descr="E:\Dropbox\Screenshots\Screenshot 2014-03-27 01.48.39.png"/>
          <p:cNvPicPr>
            <a:picLocks noChangeAspect="1" noChangeArrowheads="1"/>
          </p:cNvPicPr>
          <p:nvPr/>
        </p:nvPicPr>
        <p:blipFill>
          <a:blip r:embed="rId2" cstate="print"/>
          <a:srcRect l="805" t="22500" r="3616" b="6251"/>
          <a:stretch>
            <a:fillRect/>
          </a:stretch>
        </p:blipFill>
        <p:spPr bwMode="auto">
          <a:xfrm>
            <a:off x="0" y="1913739"/>
            <a:ext cx="9906000" cy="415178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Metagenomic Network Analysis</a:t>
            </a:r>
            <a:endParaRPr lang="de-DE" dirty="0"/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400" y="2189148"/>
            <a:ext cx="6558855" cy="4580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6858018" y="3460519"/>
            <a:ext cx="2848943" cy="1751335"/>
            <a:chOff x="0" y="27"/>
            <a:chExt cx="2356" cy="1569"/>
          </a:xfrm>
        </p:grpSpPr>
        <p:sp>
          <p:nvSpPr>
            <p:cNvPr id="5" name="Line 8"/>
            <p:cNvSpPr>
              <a:spLocks noChangeShapeType="1"/>
            </p:cNvSpPr>
            <p:nvPr/>
          </p:nvSpPr>
          <p:spPr bwMode="auto">
            <a:xfrm flipH="1">
              <a:off x="139" y="1204"/>
              <a:ext cx="229" cy="238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Line 9"/>
            <p:cNvSpPr>
              <a:spLocks noChangeShapeType="1"/>
            </p:cNvSpPr>
            <p:nvPr/>
          </p:nvSpPr>
          <p:spPr bwMode="auto">
            <a:xfrm flipH="1">
              <a:off x="163" y="540"/>
              <a:ext cx="205" cy="223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Line 10"/>
            <p:cNvSpPr>
              <a:spLocks noChangeShapeType="1"/>
            </p:cNvSpPr>
            <p:nvPr/>
          </p:nvSpPr>
          <p:spPr bwMode="auto">
            <a:xfrm rot="10800000">
              <a:off x="157" y="874"/>
              <a:ext cx="207" cy="207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" name="Line 11"/>
            <p:cNvSpPr>
              <a:spLocks noChangeShapeType="1"/>
            </p:cNvSpPr>
            <p:nvPr/>
          </p:nvSpPr>
          <p:spPr bwMode="auto">
            <a:xfrm rot="10800000">
              <a:off x="163" y="187"/>
              <a:ext cx="211" cy="232"/>
            </a:xfrm>
            <a:prstGeom prst="line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Oval 12"/>
            <p:cNvSpPr>
              <a:spLocks/>
            </p:cNvSpPr>
            <p:nvPr/>
          </p:nvSpPr>
          <p:spPr bwMode="auto">
            <a:xfrm rot="5400000">
              <a:off x="328" y="380"/>
              <a:ext cx="192" cy="192"/>
            </a:xfrm>
            <a:prstGeom prst="ellipse">
              <a:avLst/>
            </a:prstGeom>
            <a:solidFill>
              <a:srgbClr val="D7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Oval 13"/>
            <p:cNvSpPr>
              <a:spLocks/>
            </p:cNvSpPr>
            <p:nvPr/>
          </p:nvSpPr>
          <p:spPr bwMode="auto">
            <a:xfrm rot="5400000">
              <a:off x="0" y="27"/>
              <a:ext cx="192" cy="192"/>
            </a:xfrm>
            <a:prstGeom prst="ellipse">
              <a:avLst/>
            </a:prstGeom>
            <a:solidFill>
              <a:srgbClr val="1F6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Oval 14"/>
            <p:cNvSpPr>
              <a:spLocks/>
            </p:cNvSpPr>
            <p:nvPr/>
          </p:nvSpPr>
          <p:spPr bwMode="auto">
            <a:xfrm rot="5400000">
              <a:off x="0" y="716"/>
              <a:ext cx="192" cy="192"/>
            </a:xfrm>
            <a:prstGeom prst="ellipse">
              <a:avLst/>
            </a:prstGeom>
            <a:solidFill>
              <a:srgbClr val="1F6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Oval 15"/>
            <p:cNvSpPr>
              <a:spLocks/>
            </p:cNvSpPr>
            <p:nvPr/>
          </p:nvSpPr>
          <p:spPr bwMode="auto">
            <a:xfrm rot="5400000">
              <a:off x="328" y="1052"/>
              <a:ext cx="192" cy="192"/>
            </a:xfrm>
            <a:prstGeom prst="ellipse">
              <a:avLst/>
            </a:prstGeom>
            <a:solidFill>
              <a:srgbClr val="1F6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" name="Oval 16"/>
            <p:cNvSpPr>
              <a:spLocks/>
            </p:cNvSpPr>
            <p:nvPr/>
          </p:nvSpPr>
          <p:spPr bwMode="auto">
            <a:xfrm rot="5400000">
              <a:off x="0" y="1404"/>
              <a:ext cx="192" cy="192"/>
            </a:xfrm>
            <a:prstGeom prst="ellipse">
              <a:avLst/>
            </a:prstGeom>
            <a:solidFill>
              <a:srgbClr val="D70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Rectangle 17"/>
            <p:cNvSpPr>
              <a:spLocks/>
            </p:cNvSpPr>
            <p:nvPr/>
          </p:nvSpPr>
          <p:spPr bwMode="auto">
            <a:xfrm>
              <a:off x="206" y="32"/>
              <a:ext cx="1844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1100" dirty="0">
                  <a:solidFill>
                    <a:srgbClr val="30649F"/>
                  </a:solidFill>
                  <a:latin typeface="Cabin Bold" charset="0"/>
                  <a:ea typeface="ＭＳ Ｐゴシック" charset="0"/>
                  <a:cs typeface="Cabin Bold" charset="0"/>
                  <a:sym typeface="Cabin Bold" charset="0"/>
                </a:rPr>
                <a:t>Cluster1800572</a:t>
              </a:r>
              <a:r>
                <a:rPr lang="en-US" sz="1100" dirty="0">
                  <a:latin typeface="Cabin Regular" charset="0"/>
                  <a:ea typeface="ＭＳ Ｐゴシック" charset="0"/>
                  <a:cs typeface="Cabin Regular" charset="0"/>
                  <a:sym typeface="Cabin Regular" charset="0"/>
                </a:rPr>
                <a:t> </a:t>
              </a:r>
              <a:r>
                <a:rPr lang="en-US" sz="1100" dirty="0">
                  <a:latin typeface="Cabin Italic" charset="0"/>
                  <a:ea typeface="ＭＳ Ｐゴシック" charset="0"/>
                  <a:cs typeface="Cabin Italic" charset="0"/>
                  <a:sym typeface="Cabin Italic" charset="0"/>
                </a:rPr>
                <a:t>Unknown unknown</a:t>
              </a:r>
            </a:p>
          </p:txBody>
        </p:sp>
        <p:sp>
          <p:nvSpPr>
            <p:cNvPr id="15" name="Rectangle 18"/>
            <p:cNvSpPr>
              <a:spLocks/>
            </p:cNvSpPr>
            <p:nvPr/>
          </p:nvSpPr>
          <p:spPr bwMode="auto">
            <a:xfrm>
              <a:off x="508" y="400"/>
              <a:ext cx="1848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1100" dirty="0">
                  <a:solidFill>
                    <a:srgbClr val="30649F"/>
                  </a:solidFill>
                  <a:latin typeface="Cabin Bold" charset="0"/>
                  <a:ea typeface="ＭＳ Ｐゴシック" charset="0"/>
                  <a:cs typeface="Cabin Bold" charset="0"/>
                  <a:sym typeface="Cabin Bold" charset="0"/>
                </a:rPr>
                <a:t>SAR11_0487</a:t>
              </a:r>
              <a:r>
                <a:rPr lang="en-US" sz="1100" dirty="0">
                  <a:latin typeface="Cabin Regular" charset="0"/>
                  <a:ea typeface="ＭＳ Ｐゴシック" charset="0"/>
                  <a:cs typeface="Cabin Regular" charset="0"/>
                  <a:sym typeface="Cabin Regular" charset="0"/>
                </a:rPr>
                <a:t> Tryptophan </a:t>
              </a:r>
              <a:r>
                <a:rPr lang="en-US" sz="1100" dirty="0" err="1">
                  <a:latin typeface="Cabin Regular" charset="0"/>
                  <a:ea typeface="ＭＳ Ｐゴシック" charset="0"/>
                  <a:cs typeface="Cabin Regular" charset="0"/>
                  <a:sym typeface="Cabin Regular" charset="0"/>
                </a:rPr>
                <a:t>synthase</a:t>
              </a:r>
              <a:r>
                <a:rPr lang="en-US" sz="1100" dirty="0">
                  <a:latin typeface="Cabin Regular" charset="0"/>
                  <a:ea typeface="ＭＳ Ｐゴシック" charset="0"/>
                  <a:cs typeface="Cabin Regular" charset="0"/>
                  <a:sym typeface="Cabin Regular" charset="0"/>
                </a:rPr>
                <a:t> </a:t>
              </a:r>
            </a:p>
          </p:txBody>
        </p:sp>
        <p:sp>
          <p:nvSpPr>
            <p:cNvPr id="16" name="Rectangle 19"/>
            <p:cNvSpPr>
              <a:spLocks/>
            </p:cNvSpPr>
            <p:nvPr/>
          </p:nvSpPr>
          <p:spPr bwMode="auto">
            <a:xfrm>
              <a:off x="196" y="736"/>
              <a:ext cx="1748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1100">
                  <a:solidFill>
                    <a:srgbClr val="30649F"/>
                  </a:solidFill>
                  <a:latin typeface="Cabin Bold" charset="0"/>
                  <a:ea typeface="ＭＳ Ｐゴシック" charset="0"/>
                  <a:cs typeface="Cabin Bold" charset="0"/>
                  <a:sym typeface="Cabin Bold" charset="0"/>
                </a:rPr>
                <a:t>SAR11_1266</a:t>
              </a:r>
              <a:r>
                <a:rPr lang="en-US" sz="1100">
                  <a:latin typeface="Cabin Regular" charset="0"/>
                  <a:ea typeface="ＭＳ Ｐゴシック" charset="0"/>
                  <a:cs typeface="Cabin Regular" charset="0"/>
                  <a:sym typeface="Cabin Regular" charset="0"/>
                </a:rPr>
                <a:t> hypothetical protein</a:t>
              </a:r>
            </a:p>
          </p:txBody>
        </p:sp>
        <p:sp>
          <p:nvSpPr>
            <p:cNvPr id="17" name="Rectangle 20"/>
            <p:cNvSpPr>
              <a:spLocks/>
            </p:cNvSpPr>
            <p:nvPr/>
          </p:nvSpPr>
          <p:spPr bwMode="auto">
            <a:xfrm>
              <a:off x="508" y="1072"/>
              <a:ext cx="1804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1100" dirty="0">
                  <a:solidFill>
                    <a:srgbClr val="30649F"/>
                  </a:solidFill>
                  <a:latin typeface="Cabin Bold" charset="0"/>
                  <a:ea typeface="ＭＳ Ｐゴシック" charset="0"/>
                  <a:cs typeface="Cabin Bold" charset="0"/>
                  <a:sym typeface="Cabin Bold" charset="0"/>
                </a:rPr>
                <a:t>SAR11_0686</a:t>
              </a:r>
              <a:r>
                <a:rPr lang="en-US" sz="1100" dirty="0">
                  <a:latin typeface="Cabin Regular" charset="0"/>
                  <a:ea typeface="ＭＳ Ｐゴシック" charset="0"/>
                  <a:cs typeface="Cabin Regular" charset="0"/>
                  <a:sym typeface="Cabin Regular" charset="0"/>
                </a:rPr>
                <a:t> hypothetical protein</a:t>
              </a:r>
            </a:p>
          </p:txBody>
        </p:sp>
        <p:sp>
          <p:nvSpPr>
            <p:cNvPr id="18" name="Rectangle 21"/>
            <p:cNvSpPr>
              <a:spLocks/>
            </p:cNvSpPr>
            <p:nvPr/>
          </p:nvSpPr>
          <p:spPr bwMode="auto">
            <a:xfrm>
              <a:off x="196" y="1440"/>
              <a:ext cx="17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1100">
                  <a:solidFill>
                    <a:srgbClr val="30649F"/>
                  </a:solidFill>
                  <a:latin typeface="Cabin Bold" charset="0"/>
                  <a:ea typeface="ＭＳ Ｐゴシック" charset="0"/>
                  <a:cs typeface="Cabin Bold" charset="0"/>
                  <a:sym typeface="Cabin Bold" charset="0"/>
                </a:rPr>
                <a:t>SAR11_1277</a:t>
              </a:r>
              <a:r>
                <a:rPr lang="en-US" sz="1100">
                  <a:latin typeface="Cabin Regular" charset="0"/>
                  <a:ea typeface="ＭＳ Ｐゴシック" charset="0"/>
                  <a:cs typeface="Cabin Regular" charset="0"/>
                  <a:sym typeface="Cabin Regular" charset="0"/>
                </a:rPr>
                <a:t> aspartate racemase</a:t>
              </a:r>
            </a:p>
          </p:txBody>
        </p:sp>
      </p:grpSp>
      <p:pic>
        <p:nvPicPr>
          <p:cNvPr id="19" name="Picture 2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-6911040">
            <a:off x="4726360" y="4150559"/>
            <a:ext cx="1452191" cy="2621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04897" y="1403127"/>
            <a:ext cx="638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+mj-lt"/>
              </a:rPr>
              <a:t>Enable community of scientists to interact with the data</a:t>
            </a:r>
            <a:endParaRPr lang="de-DE" sz="1800" dirty="0">
              <a:latin typeface="+mj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Access: Visualization of </a:t>
            </a:r>
            <a:r>
              <a:rPr lang="en-US" i="1" dirty="0" smtClean="0"/>
              <a:t>unknown</a:t>
            </a:r>
            <a:r>
              <a:rPr lang="en-US" dirty="0" smtClean="0"/>
              <a:t> networks</a:t>
            </a:r>
            <a:endParaRPr lang="en-US" dirty="0"/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43879" y="1752849"/>
            <a:ext cx="8842033" cy="431206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ProX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Master Thesis: Matthias Stock (</a:t>
            </a:r>
            <a:r>
              <a:rPr lang="en-US" dirty="0" err="1" smtClean="0"/>
              <a:t>Hochschule</a:t>
            </a:r>
            <a:r>
              <a:rPr lang="en-US" dirty="0" smtClean="0"/>
              <a:t> Bremen)</a:t>
            </a:r>
          </a:p>
          <a:p>
            <a:r>
              <a:rPr lang="en-US" dirty="0" smtClean="0"/>
              <a:t>Efficient web-based and large-scale visualization of networks</a:t>
            </a:r>
          </a:p>
          <a:p>
            <a:pPr lvl="1"/>
            <a:r>
              <a:rPr lang="en-US" dirty="0" smtClean="0"/>
              <a:t>Outperforms state of the art web tools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System: Process View</a:t>
            </a:r>
            <a:endParaRPr lang="de-DE" dirty="0"/>
          </a:p>
        </p:txBody>
      </p:sp>
      <p:pic>
        <p:nvPicPr>
          <p:cNvPr id="5" name="Content Placeholder 5" descr="analytical-workflow-pure.png"/>
          <p:cNvPicPr>
            <a:picLocks noGrp="1" noChangeAspect="1"/>
          </p:cNvPicPr>
          <p:nvPr>
            <p:ph idx="1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283904" y="1608083"/>
            <a:ext cx="9212553" cy="4167832"/>
          </a:xfrm>
        </p:spPr>
      </p:pic>
      <p:sp>
        <p:nvSpPr>
          <p:cNvPr id="7" name="TextBox 6"/>
          <p:cNvSpPr txBox="1"/>
          <p:nvPr/>
        </p:nvSpPr>
        <p:spPr>
          <a:xfrm>
            <a:off x="7830225" y="4298782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Scientists</a:t>
            </a:r>
            <a:endParaRPr lang="de-DE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 rot="708885">
            <a:off x="7588465" y="4955683"/>
            <a:ext cx="206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= knowledge</a:t>
            </a:r>
            <a:endParaRPr lang="de-DE" sz="2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 rot="20278884">
            <a:off x="354175" y="4840055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Generate +</a:t>
            </a:r>
            <a:endParaRPr lang="de-DE" sz="2400" dirty="0">
              <a:latin typeface="+mj-lt"/>
            </a:endParaRPr>
          </a:p>
        </p:txBody>
      </p:sp>
      <p:pic>
        <p:nvPicPr>
          <p:cNvPr id="10" name="Picture 9" descr="IMG_3466_v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2222624" y="3846786"/>
            <a:ext cx="933007" cy="747178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400241" y="3831020"/>
            <a:ext cx="553208" cy="55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5" cstate="print"/>
          <a:srcRect l="66235" t="7155" r="1781" b="35584"/>
          <a:stretch>
            <a:fillRect/>
          </a:stretch>
        </p:blipFill>
        <p:spPr bwMode="auto">
          <a:xfrm>
            <a:off x="3215166" y="2698955"/>
            <a:ext cx="860047" cy="642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84" t="8182" r="87016" b="76807"/>
          <a:stretch/>
        </p:blipFill>
        <p:spPr bwMode="auto">
          <a:xfrm>
            <a:off x="3226372" y="3746090"/>
            <a:ext cx="895358" cy="63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megx_logo-467x119.png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3975462" y="2948205"/>
            <a:ext cx="1387395" cy="35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4047524" y="3689130"/>
            <a:ext cx="1191276" cy="69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6265994" y="3925613"/>
            <a:ext cx="571650" cy="5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85486" y="2678089"/>
            <a:ext cx="882867" cy="616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7065398" y="3048348"/>
            <a:ext cx="1008000" cy="41152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7064480" y="3583871"/>
            <a:ext cx="1032387" cy="338554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EATME</a:t>
            </a:r>
            <a:endParaRPr lang="de-DE" b="1" dirty="0">
              <a:latin typeface="+mj-lt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310133" y="3739409"/>
            <a:ext cx="1651403" cy="1022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http://www.ebi.ac.uk/ena/sites/ebi.ac.uk.ena/files/images/ena.png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3776667" y="5720132"/>
            <a:ext cx="1954740" cy="660154"/>
          </a:xfrm>
          <a:prstGeom prst="rect">
            <a:avLst/>
          </a:prstGeom>
          <a:noFill/>
        </p:spPr>
      </p:pic>
      <p:pic>
        <p:nvPicPr>
          <p:cNvPr id="23" name="Picture 9" descr="download PANGAEA logo in high-resolution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641216" y="4935558"/>
            <a:ext cx="935792" cy="667532"/>
          </a:xfrm>
          <a:prstGeom prst="rect">
            <a:avLst/>
          </a:prstGeom>
          <a:noFill/>
        </p:spPr>
      </p:pic>
      <p:pic>
        <p:nvPicPr>
          <p:cNvPr id="24" name="Picture 11" descr="http://www.seadatanet.org/extension/seadatanet2/design/skin-seadatanet2/images/Logo_SeaDataNet_fond_transparent.png"/>
          <p:cNvPicPr>
            <a:picLocks noChangeAspect="1" noChangeArrowheads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4752320" y="4927204"/>
            <a:ext cx="1271938" cy="68952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System: Process View</a:t>
            </a:r>
            <a:endParaRPr lang="de-DE" dirty="0"/>
          </a:p>
        </p:txBody>
      </p:sp>
      <p:pic>
        <p:nvPicPr>
          <p:cNvPr id="5" name="Content Placeholder 5" descr="analytical-workflow-pure.png"/>
          <p:cNvPicPr>
            <a:picLocks noGrp="1" noChangeAspect="1"/>
          </p:cNvPicPr>
          <p:nvPr>
            <p:ph idx="1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283904" y="1608083"/>
            <a:ext cx="9212553" cy="4167832"/>
          </a:xfrm>
        </p:spPr>
      </p:pic>
      <p:sp>
        <p:nvSpPr>
          <p:cNvPr id="7" name="TextBox 6"/>
          <p:cNvSpPr txBox="1"/>
          <p:nvPr/>
        </p:nvSpPr>
        <p:spPr>
          <a:xfrm>
            <a:off x="7830225" y="4298782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Scientists</a:t>
            </a:r>
            <a:endParaRPr lang="de-DE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 rot="708885">
            <a:off x="7588465" y="4955683"/>
            <a:ext cx="2065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= knowledge</a:t>
            </a:r>
            <a:endParaRPr lang="de-DE" sz="24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 rot="20278884">
            <a:off x="354175" y="4840055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Generate +</a:t>
            </a:r>
            <a:endParaRPr lang="de-DE" sz="2400" dirty="0">
              <a:latin typeface="+mj-lt"/>
            </a:endParaRPr>
          </a:p>
        </p:txBody>
      </p:sp>
      <p:pic>
        <p:nvPicPr>
          <p:cNvPr id="10" name="Picture 9" descr="IMG_3466_v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2222624" y="3846786"/>
            <a:ext cx="933007" cy="747178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400241" y="3831020"/>
            <a:ext cx="553208" cy="55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5" cstate="print"/>
          <a:srcRect l="66235" t="7155" r="1781" b="35584"/>
          <a:stretch>
            <a:fillRect/>
          </a:stretch>
        </p:blipFill>
        <p:spPr bwMode="auto">
          <a:xfrm>
            <a:off x="3215166" y="2698955"/>
            <a:ext cx="860047" cy="642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84" t="8182" r="87016" b="76807"/>
          <a:stretch/>
        </p:blipFill>
        <p:spPr bwMode="auto">
          <a:xfrm>
            <a:off x="3226372" y="3746090"/>
            <a:ext cx="895358" cy="63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megx_logo-467x119.png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3975462" y="2948205"/>
            <a:ext cx="1387395" cy="35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4047524" y="3689130"/>
            <a:ext cx="1191276" cy="69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6265994" y="3925613"/>
            <a:ext cx="571650" cy="5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85486" y="2678089"/>
            <a:ext cx="882867" cy="616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7065398" y="3048348"/>
            <a:ext cx="1008000" cy="41152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7064480" y="3583871"/>
            <a:ext cx="1032387" cy="338554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EATME</a:t>
            </a:r>
            <a:endParaRPr lang="de-DE" b="1" dirty="0">
              <a:latin typeface="+mj-lt"/>
            </a:endParaRPr>
          </a:p>
        </p:txBody>
      </p:sp>
      <p:sp>
        <p:nvSpPr>
          <p:cNvPr id="21" name="Rounded Rectangular Callout 20"/>
          <p:cNvSpPr/>
          <p:nvPr/>
        </p:nvSpPr>
        <p:spPr bwMode="auto">
          <a:xfrm>
            <a:off x="6227411" y="1103586"/>
            <a:ext cx="2822017" cy="828000"/>
          </a:xfrm>
          <a:prstGeom prst="wedgeRoundRectCallout">
            <a:avLst>
              <a:gd name="adj1" fmla="val 31410"/>
              <a:gd name="adj2" fmla="val 115441"/>
              <a:gd name="adj3" fmla="val 16667"/>
            </a:avLst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What is the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geographic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and 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environmental distribution 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of </a:t>
            </a:r>
            <a:r>
              <a:rPr kumimoji="0" lang="en-US" sz="16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my gene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?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2979667" y="1103582"/>
            <a:ext cx="2049518" cy="828000"/>
          </a:xfrm>
          <a:prstGeom prst="roundRect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Which data? How to process and analyze?</a:t>
            </a:r>
            <a:endParaRPr kumimoji="0" lang="de-DE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Left Arrow 22"/>
          <p:cNvSpPr/>
          <p:nvPr/>
        </p:nvSpPr>
        <p:spPr bwMode="auto">
          <a:xfrm>
            <a:off x="5139558" y="1103575"/>
            <a:ext cx="961696" cy="828000"/>
          </a:xfrm>
          <a:prstGeom prst="leftArrow">
            <a:avLst/>
          </a:prstGeom>
          <a:solidFill>
            <a:srgbClr val="FF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 rot="5400000">
            <a:off x="3657623" y="5896303"/>
            <a:ext cx="1923393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2310407" y="5294673"/>
            <a:ext cx="2232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+mn-lt"/>
              </a:rPr>
              <a:t>Data Tracking: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latin typeface="+mn-lt"/>
              </a:rPr>
              <a:t> OSD App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latin typeface="+mn-lt"/>
              </a:rPr>
              <a:t> OSD Server</a:t>
            </a:r>
            <a:br>
              <a:rPr lang="en-US" sz="1800" dirty="0" smtClean="0">
                <a:latin typeface="+mn-lt"/>
              </a:rPr>
            </a:br>
            <a:endParaRPr lang="de-DE" sz="1800" dirty="0"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43950" y="5324164"/>
            <a:ext cx="2111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+mn-lt"/>
              </a:rPr>
              <a:t>Data Services:</a:t>
            </a:r>
            <a:endParaRPr lang="en-US" sz="1800" dirty="0" smtClean="0"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latin typeface="+mn-lt"/>
              </a:rPr>
              <a:t>Workflows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latin typeface="+mn-lt"/>
              </a:rPr>
              <a:t>EATME</a:t>
            </a:r>
          </a:p>
          <a:p>
            <a:pPr>
              <a:buFont typeface="Arial" pitchFamily="34" charset="0"/>
              <a:buChar char="•"/>
            </a:pPr>
            <a:r>
              <a:rPr lang="en-US" sz="1800" dirty="0" smtClean="0">
                <a:latin typeface="+mn-lt"/>
              </a:rPr>
              <a:t>ProX</a:t>
            </a:r>
            <a:endParaRPr lang="de-DE" sz="1800" dirty="0">
              <a:latin typeface="+mn-lt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310133" y="3739409"/>
            <a:ext cx="1651403" cy="1022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messages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Information Systems </a:t>
            </a:r>
          </a:p>
          <a:p>
            <a:pPr lvl="1"/>
            <a:r>
              <a:rPr lang="en-US" dirty="0" smtClean="0"/>
              <a:t>Integrated set of tools</a:t>
            </a:r>
          </a:p>
          <a:p>
            <a:pPr lvl="2"/>
            <a:r>
              <a:rPr lang="en-US" dirty="0" smtClean="0"/>
              <a:t>Keep the data flowing</a:t>
            </a:r>
          </a:p>
          <a:p>
            <a:pPr lvl="1"/>
            <a:r>
              <a:rPr lang="en-US" dirty="0" smtClean="0"/>
              <a:t>Added value services</a:t>
            </a:r>
          </a:p>
          <a:p>
            <a:pPr lvl="1"/>
            <a:r>
              <a:rPr lang="en-US" dirty="0" smtClean="0"/>
              <a:t>Cut down data preparation time and costs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dirty="0" err="1" smtClean="0"/>
              <a:t>Outro</a:t>
            </a:r>
            <a:endParaRPr lang="de-DE" sz="40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Helgoland_Vogelperspektive_sx"/>
          <p:cNvPicPr>
            <a:picLocks noChangeAspect="1" noChangeArrowheads="1"/>
          </p:cNvPicPr>
          <p:nvPr/>
        </p:nvPicPr>
        <p:blipFill>
          <a:blip r:embed="rId3" cstate="screen">
            <a:lum bright="39000"/>
          </a:blip>
          <a:srcRect t="15585"/>
          <a:stretch>
            <a:fillRect/>
          </a:stretch>
        </p:blipFill>
        <p:spPr bwMode="auto">
          <a:xfrm>
            <a:off x="0" y="1072055"/>
            <a:ext cx="9906000" cy="580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Integration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75208" y="1181100"/>
            <a:ext cx="931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latitude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2572" y="1482944"/>
            <a:ext cx="755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depth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4849" y="1177147"/>
            <a:ext cx="1651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collection date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51125" y="1944402"/>
            <a:ext cx="1645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water currents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39985" y="2364815"/>
            <a:ext cx="141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temperature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93473" y="1526570"/>
            <a:ext cx="1117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longitude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3887978" y="4381487"/>
            <a:ext cx="2052000" cy="360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2000" tIns="36000" rIns="72000" bIns="36000" anchor="ctr" anchorCtr="0">
            <a:noAutofit/>
          </a:bodyPr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</a:tabLst>
            </a:pPr>
            <a:r>
              <a:rPr lang="en-GB" sz="1800" b="1" dirty="0" smtClean="0">
                <a:latin typeface="Arial" pitchFamily="34" charset="0"/>
                <a:cs typeface="Arial" pitchFamily="34" charset="0"/>
              </a:rPr>
              <a:t>Result: Relationship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Circular Arrow 20"/>
          <p:cNvSpPr/>
          <p:nvPr/>
        </p:nvSpPr>
        <p:spPr bwMode="auto">
          <a:xfrm>
            <a:off x="1923372" y="567557"/>
            <a:ext cx="6120000" cy="6120000"/>
          </a:xfrm>
          <a:prstGeom prst="circularArrow">
            <a:avLst>
              <a:gd name="adj1" fmla="val 2629"/>
              <a:gd name="adj2" fmla="val 379917"/>
              <a:gd name="adj3" fmla="val 18432234"/>
              <a:gd name="adj4" fmla="val 18927186"/>
              <a:gd name="adj5" fmla="val 4743"/>
            </a:avLst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TopUp"/>
            <a:lightRig rig="threePt" dir="t"/>
          </a:scene3d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Flowchart: Merge 22"/>
          <p:cNvSpPr>
            <a:spLocks noChangeArrowheads="1"/>
          </p:cNvSpPr>
          <p:nvPr/>
        </p:nvSpPr>
        <p:spPr bwMode="auto">
          <a:xfrm>
            <a:off x="2877942" y="3115325"/>
            <a:ext cx="4121948" cy="967914"/>
          </a:xfrm>
          <a:prstGeom prst="flowChartMerge">
            <a:avLst/>
          </a:prstGeom>
          <a:gradFill flip="none" rotWithShape="1">
            <a:gsLst>
              <a:gs pos="43000">
                <a:schemeClr val="accent6">
                  <a:lumMod val="75000"/>
                  <a:alpha val="80000"/>
                </a:schemeClr>
              </a:gs>
              <a:gs pos="55000">
                <a:schemeClr val="accent1">
                  <a:lumMod val="75000"/>
                  <a:alpha val="80000"/>
                </a:schemeClr>
              </a:gs>
            </a:gsLst>
            <a:lin ang="0" scaled="1"/>
            <a:tileRect/>
          </a:gradFill>
          <a:ln w="9525" algn="ctr">
            <a:noFill/>
            <a:round/>
            <a:headEnd/>
            <a:tailEnd/>
          </a:ln>
        </p:spPr>
        <p:txBody>
          <a:bodyPr tIns="72000" anchorCtr="1"/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800" b="1" dirty="0">
                <a:latin typeface="Arial" pitchFamily="34" charset="0"/>
                <a:cs typeface="Arial" pitchFamily="34" charset="0"/>
              </a:rPr>
              <a:t>Data </a:t>
            </a:r>
            <a:r>
              <a:rPr lang="en-GB" sz="1800" b="1" u="sng" dirty="0">
                <a:latin typeface="Arial" pitchFamily="34" charset="0"/>
                <a:cs typeface="Arial" pitchFamily="34" charset="0"/>
              </a:rPr>
              <a:t>Integration</a:t>
            </a:r>
            <a:r>
              <a:rPr lang="en-GB" sz="1800" b="1" dirty="0">
                <a:latin typeface="Arial" pitchFamily="34" charset="0"/>
                <a:cs typeface="Arial" pitchFamily="34" charset="0"/>
              </a:rPr>
              <a:t> +  </a:t>
            </a:r>
            <a:r>
              <a:rPr lang="en-GB" sz="1800" b="1" dirty="0" smtClean="0">
                <a:latin typeface="Arial" pitchFamily="34" charset="0"/>
                <a:cs typeface="Arial" pitchFamily="34" charset="0"/>
              </a:rPr>
              <a:t>Analysis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2807200" y="2785554"/>
            <a:ext cx="2052000" cy="360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 anchor="ctr"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</a:tabLst>
            </a:pPr>
            <a:r>
              <a:rPr lang="en-US" sz="1800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Omics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Data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37"/>
          <p:cNvGrpSpPr/>
          <p:nvPr/>
        </p:nvGrpSpPr>
        <p:grpSpPr>
          <a:xfrm>
            <a:off x="110697" y="1061494"/>
            <a:ext cx="3155577" cy="1195147"/>
            <a:chOff x="110675" y="1061450"/>
            <a:chExt cx="3155577" cy="1195147"/>
          </a:xfrm>
        </p:grpSpPr>
        <p:sp>
          <p:nvSpPr>
            <p:cNvPr id="7" name="TextBox 6"/>
            <p:cNvSpPr txBox="1"/>
            <p:nvPr/>
          </p:nvSpPr>
          <p:spPr>
            <a:xfrm>
              <a:off x="741296" y="1650030"/>
              <a:ext cx="1545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marker genes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3257" y="1061450"/>
              <a:ext cx="1090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genomes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0675" y="1918043"/>
              <a:ext cx="12492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proteomes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2923" y="1313697"/>
              <a:ext cx="17023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transcriptomes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81972" y="1092982"/>
              <a:ext cx="15842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metagenomes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Circular Arrow 29"/>
          <p:cNvSpPr/>
          <p:nvPr/>
        </p:nvSpPr>
        <p:spPr bwMode="auto">
          <a:xfrm>
            <a:off x="2280730" y="898632"/>
            <a:ext cx="5400000" cy="5400000"/>
          </a:xfrm>
          <a:prstGeom prst="circularArrow">
            <a:avLst>
              <a:gd name="adj1" fmla="val 2629"/>
              <a:gd name="adj2" fmla="val 379917"/>
              <a:gd name="adj3" fmla="val 18432234"/>
              <a:gd name="adj4" fmla="val 18927186"/>
              <a:gd name="adj5" fmla="val 4743"/>
            </a:avLst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TopUp"/>
            <a:lightRig rig="threePt" dir="t"/>
          </a:scene3d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4619301" y="2823335"/>
            <a:ext cx="2410268" cy="3140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 anchor="ctr"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</a:tabLst>
            </a:pPr>
            <a:r>
              <a:rPr lang="en-US" sz="18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Environmental Data</a:t>
            </a:r>
            <a:endParaRPr lang="en-US" sz="18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631010" y="1582616"/>
            <a:ext cx="8559780" cy="4115338"/>
            <a:chOff x="631010" y="1582616"/>
            <a:chExt cx="8559780" cy="4115338"/>
          </a:xfrm>
        </p:grpSpPr>
        <p:sp>
          <p:nvSpPr>
            <p:cNvPr id="57" name="TextBox 56"/>
            <p:cNvSpPr txBox="1"/>
            <p:nvPr/>
          </p:nvSpPr>
          <p:spPr>
            <a:xfrm>
              <a:off x="7352230" y="2405353"/>
              <a:ext cx="9083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Field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356688" y="1609756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Study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364841" y="4344723"/>
              <a:ext cx="1825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Laboratory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355966" y="5236289"/>
              <a:ext cx="18197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Computing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198356" y="5222799"/>
              <a:ext cx="14057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Archival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44017" y="4344780"/>
              <a:ext cx="18090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Integration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31010" y="2409864"/>
              <a:ext cx="20163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Web Access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768711" y="1582616"/>
              <a:ext cx="18601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Knowledge</a:t>
              </a:r>
              <a:endParaRPr lang="en-US" sz="2400" dirty="0">
                <a:latin typeface="+mj-lt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Megx.net / Micro B3 is Open Source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Subversion</a:t>
            </a:r>
          </a:p>
          <a:p>
            <a:pPr lvl="1"/>
            <a:r>
              <a:rPr lang="de-DE" dirty="0" smtClean="0">
                <a:hlinkClick r:id="rId2"/>
              </a:rPr>
              <a:t>https://projects.mpi-bremen.de/micro-b3/svn/</a:t>
            </a:r>
            <a:r>
              <a:rPr lang="de-DE" dirty="0" smtClean="0"/>
              <a:t> </a:t>
            </a:r>
          </a:p>
          <a:p>
            <a:r>
              <a:rPr lang="en-US" dirty="0" smtClean="0"/>
              <a:t>Source Code Browser</a:t>
            </a:r>
          </a:p>
          <a:p>
            <a:pPr lvl="1"/>
            <a:r>
              <a:rPr lang="de-DE" dirty="0" smtClean="0">
                <a:hlinkClick r:id="rId3"/>
              </a:rPr>
              <a:t>https://colab.mpi-bremen.de/source/</a:t>
            </a:r>
            <a:endParaRPr lang="de-DE" dirty="0" smtClean="0"/>
          </a:p>
          <a:p>
            <a:r>
              <a:rPr lang="en-US" dirty="0" smtClean="0"/>
              <a:t>Wiki</a:t>
            </a:r>
          </a:p>
          <a:p>
            <a:pPr lvl="1"/>
            <a:r>
              <a:rPr lang="en-US" dirty="0" smtClean="0">
                <a:hlinkClick r:id="rId4"/>
              </a:rPr>
              <a:t>https://colab.mpi-bremen.de/wiki</a:t>
            </a:r>
            <a:r>
              <a:rPr lang="en-US" dirty="0" smtClean="0"/>
              <a:t> </a:t>
            </a:r>
          </a:p>
          <a:p>
            <a:r>
              <a:rPr lang="en-US" dirty="0" smtClean="0"/>
              <a:t>Issue Tracker</a:t>
            </a:r>
          </a:p>
          <a:p>
            <a:pPr lvl="1"/>
            <a:r>
              <a:rPr lang="de-DE" dirty="0" smtClean="0">
                <a:hlinkClick r:id="rId5"/>
              </a:rPr>
              <a:t>https://colab.mpi-bremen.de/its/</a:t>
            </a:r>
            <a:r>
              <a:rPr lang="de-DE" dirty="0" smtClean="0"/>
              <a:t> 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Box 4"/>
          <p:cNvSpPr txBox="1">
            <a:spLocks noChangeArrowheads="1"/>
          </p:cNvSpPr>
          <p:nvPr/>
        </p:nvSpPr>
        <p:spPr bwMode="auto">
          <a:xfrm>
            <a:off x="1897047" y="347432"/>
            <a:ext cx="63842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33CC"/>
                </a:solidFill>
                <a:latin typeface="Arial Rounded MT Bold" pitchFamily="34" charset="0"/>
              </a:rPr>
              <a:t>Thanks for your attention</a:t>
            </a:r>
          </a:p>
        </p:txBody>
      </p:sp>
      <p:pic>
        <p:nvPicPr>
          <p:cNvPr id="34820" name="Picture 7"/>
          <p:cNvPicPr>
            <a:picLocks noChangeAspect="1" noChangeArrowheads="1"/>
          </p:cNvPicPr>
          <p:nvPr/>
        </p:nvPicPr>
        <p:blipFill>
          <a:blip r:embed="rId2" cstate="screen"/>
          <a:srcRect t="48677" r="623" b="18990"/>
          <a:stretch>
            <a:fillRect/>
          </a:stretch>
        </p:blipFill>
        <p:spPr bwMode="auto">
          <a:xfrm>
            <a:off x="606063" y="3932284"/>
            <a:ext cx="8664083" cy="2001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feld 5"/>
          <p:cNvSpPr txBox="1"/>
          <p:nvPr/>
        </p:nvSpPr>
        <p:spPr>
          <a:xfrm>
            <a:off x="690563" y="6073820"/>
            <a:ext cx="8797216" cy="3539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700" dirty="0">
                <a:latin typeface="+mj-lt"/>
              </a:rPr>
              <a:t>1</a:t>
            </a:r>
            <a:r>
              <a:rPr lang="en-GB" sz="1700" baseline="30000" dirty="0">
                <a:latin typeface="+mj-lt"/>
              </a:rPr>
              <a:t>st</a:t>
            </a:r>
            <a:r>
              <a:rPr lang="en-GB" sz="1700" dirty="0">
                <a:latin typeface="+mj-lt"/>
              </a:rPr>
              <a:t> Marine Board Forum:  Marine data Challenges: from Observation to Information</a:t>
            </a: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screen"/>
          <a:srcRect l="10142" t="10183" r="9876" b="10512"/>
          <a:stretch>
            <a:fillRect/>
          </a:stretch>
        </p:blipFill>
        <p:spPr bwMode="auto">
          <a:xfrm>
            <a:off x="4020229" y="1686919"/>
            <a:ext cx="1860331" cy="1844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3555725" y="1352092"/>
            <a:ext cx="2714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 smtClean="0">
                <a:latin typeface="+mj-lt"/>
                <a:hlinkClick r:id="rId4"/>
              </a:rPr>
              <a:t>http://www.microb3.eu</a:t>
            </a:r>
            <a:endParaRPr lang="en-US" sz="1800" dirty="0">
              <a:latin typeface="+mj-lt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6156372" y="3558260"/>
            <a:ext cx="3325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 smtClean="0">
                <a:latin typeface="+mj-lt"/>
                <a:hlinkClick r:id="rId5"/>
              </a:rPr>
              <a:t>http://twitter.com/Micro_B3</a:t>
            </a:r>
            <a:endParaRPr lang="en-GB" sz="1800" dirty="0" smtClean="0">
              <a:latin typeface="+mj-lt"/>
            </a:endParaRPr>
          </a:p>
        </p:txBody>
      </p:sp>
      <p:sp>
        <p:nvSpPr>
          <p:cNvPr id="10" name="Textfeld 7"/>
          <p:cNvSpPr txBox="1"/>
          <p:nvPr/>
        </p:nvSpPr>
        <p:spPr>
          <a:xfrm>
            <a:off x="504001" y="3538977"/>
            <a:ext cx="3993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smtClean="0">
                <a:latin typeface="+mj-lt"/>
                <a:hlinkClick r:id="rId6"/>
              </a:rPr>
              <a:t>http://www.oceansamplingday.org</a:t>
            </a:r>
            <a:endParaRPr lang="en-GB" sz="1800" dirty="0" smtClean="0">
              <a:latin typeface="+mj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3874" y="1512548"/>
            <a:ext cx="7332815" cy="4273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9150233" y="6134695"/>
            <a:ext cx="281750" cy="258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67355" tIns="33677" rIns="67355" bIns="33677"/>
          <a:lstStyle/>
          <a:p>
            <a:pPr algn="r"/>
            <a:fld id="{425B6D51-87AC-4BDE-8FE4-2C7C8683A563}" type="slidenum">
              <a:rPr lang="en-US" sz="1300">
                <a:solidFill>
                  <a:srgbClr val="A4A7B4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pPr algn="r"/>
              <a:t>73</a:t>
            </a:fld>
            <a:endParaRPr lang="en-US" sz="1300" dirty="0">
              <a:solidFill>
                <a:srgbClr val="A4A7B4"/>
              </a:solidFill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</p:txBody>
      </p:sp>
      <p:sp>
        <p:nvSpPr>
          <p:cNvPr id="43013" name="Rectangle 5"/>
          <p:cNvSpPr>
            <a:spLocks/>
          </p:cNvSpPr>
          <p:nvPr/>
        </p:nvSpPr>
        <p:spPr bwMode="auto">
          <a:xfrm>
            <a:off x="3143994" y="5938242"/>
            <a:ext cx="6307336" cy="59828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r"/>
            <a:r>
              <a:rPr lang="en-US" sz="18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Global Ocean Sampling Expedition </a:t>
            </a:r>
            <a:r>
              <a:rPr lang="en-US" sz="1800" b="1" dirty="0" err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metagenomes</a:t>
            </a:r>
            <a:endParaRPr lang="en-US" sz="1800" b="1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  <a:p>
            <a:pPr algn="r"/>
            <a:r>
              <a:rPr lang="en-US" sz="1300" b="1" dirty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IV. Proof of concept</a:t>
            </a:r>
          </a:p>
        </p:txBody>
      </p:sp>
      <p:sp>
        <p:nvSpPr>
          <p:cNvPr id="43014" name="Rectangle 6"/>
          <p:cNvSpPr>
            <a:spLocks/>
          </p:cNvSpPr>
          <p:nvPr/>
        </p:nvSpPr>
        <p:spPr bwMode="auto">
          <a:xfrm>
            <a:off x="580430" y="2983041"/>
            <a:ext cx="8590359" cy="187277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l"/>
            <a:r>
              <a:rPr lang="en-US" sz="3500" b="1" i="1" dirty="0">
                <a:solidFill>
                  <a:srgbClr val="2D323E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unknowns</a:t>
            </a:r>
          </a:p>
          <a:p>
            <a:pPr algn="l"/>
            <a:r>
              <a:rPr lang="en-US" sz="1800" dirty="0">
                <a:solidFill>
                  <a:srgbClr val="2D323E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6-frame translation of 1869980 unknown reads (8884278 translated reads &gt; 60aa)</a:t>
            </a:r>
          </a:p>
          <a:p>
            <a:pPr algn="l"/>
            <a:r>
              <a:rPr lang="en-US" sz="1800" dirty="0">
                <a:solidFill>
                  <a:srgbClr val="2D323E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Hierarchical clustering:	</a:t>
            </a:r>
            <a:r>
              <a:rPr lang="en-US" sz="1800" b="1" dirty="0">
                <a:solidFill>
                  <a:srgbClr val="2D323E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90%</a:t>
            </a:r>
            <a:r>
              <a:rPr lang="en-US" sz="1800" dirty="0">
                <a:solidFill>
                  <a:srgbClr val="2D323E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 7681220 	</a:t>
            </a:r>
            <a:r>
              <a:rPr lang="en-US" sz="1800" b="1" dirty="0">
                <a:solidFill>
                  <a:srgbClr val="2D323E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60%</a:t>
            </a:r>
            <a:r>
              <a:rPr lang="en-US" sz="1800" dirty="0">
                <a:solidFill>
                  <a:srgbClr val="2D323E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: 6689553 5759646 singletons removed929907 </a:t>
            </a:r>
            <a:r>
              <a:rPr lang="en-US" sz="1800" b="1" i="1" dirty="0">
                <a:solidFill>
                  <a:srgbClr val="2D323E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unknown unknowns</a:t>
            </a:r>
          </a:p>
        </p:txBody>
      </p:sp>
      <p:sp>
        <p:nvSpPr>
          <p:cNvPr id="43016" name="Rectangle 8"/>
          <p:cNvSpPr>
            <a:spLocks/>
          </p:cNvSpPr>
          <p:nvPr/>
        </p:nvSpPr>
        <p:spPr bwMode="auto">
          <a:xfrm>
            <a:off x="580430" y="4933652"/>
            <a:ext cx="3555132" cy="106182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spAutoFit/>
          </a:bodyPr>
          <a:lstStyle/>
          <a:p>
            <a:pPr>
              <a:tabLst>
                <a:tab pos="337943" algn="l"/>
              </a:tabLst>
            </a:pPr>
            <a:r>
              <a:rPr lang="en-US" sz="3500" b="1" i="1" dirty="0">
                <a:solidFill>
                  <a:srgbClr val="2D323E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16S </a:t>
            </a:r>
            <a:r>
              <a:rPr lang="en-US" sz="3500" b="1" i="1" dirty="0" err="1">
                <a:solidFill>
                  <a:srgbClr val="2D323E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rDNA</a:t>
            </a:r>
            <a:endParaRPr lang="en-US" sz="3500" b="1" i="1" dirty="0">
              <a:solidFill>
                <a:srgbClr val="2D323E"/>
              </a:solidFill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  <a:p>
            <a:pPr>
              <a:tabLst>
                <a:tab pos="337943" algn="l"/>
              </a:tabLst>
            </a:pPr>
            <a:r>
              <a:rPr lang="en-US" sz="1800" dirty="0">
                <a:solidFill>
                  <a:srgbClr val="2D323E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9190 16S </a:t>
            </a:r>
            <a:r>
              <a:rPr lang="en-US" sz="1800" dirty="0" err="1">
                <a:solidFill>
                  <a:srgbClr val="2D323E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rDNA</a:t>
            </a:r>
            <a:r>
              <a:rPr lang="en-US" sz="1800" dirty="0">
                <a:solidFill>
                  <a:srgbClr val="2D323E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 (7119 @ 97%)</a:t>
            </a:r>
          </a:p>
          <a:p>
            <a:pPr>
              <a:tabLst>
                <a:tab pos="337943" algn="l"/>
              </a:tabLst>
            </a:pPr>
            <a:endParaRPr lang="en-US" dirty="0">
              <a:solidFill>
                <a:schemeClr val="tx1"/>
              </a:solidFill>
              <a:ea typeface="Helvetica Neue Light" charset="0"/>
              <a:cs typeface="Helvetica Neue Light" charset="0"/>
            </a:endParaRPr>
          </a:p>
        </p:txBody>
      </p:sp>
      <p:sp>
        <p:nvSpPr>
          <p:cNvPr id="43017" name="AutoShape 9"/>
          <p:cNvSpPr>
            <a:spLocks/>
          </p:cNvSpPr>
          <p:nvPr/>
        </p:nvSpPr>
        <p:spPr bwMode="auto">
          <a:xfrm>
            <a:off x="4523897" y="4328435"/>
            <a:ext cx="4720828" cy="1741289"/>
          </a:xfrm>
          <a:prstGeom prst="roundRect">
            <a:avLst>
              <a:gd name="adj" fmla="val 7690"/>
            </a:avLst>
          </a:prstGeom>
          <a:solidFill>
            <a:srgbClr val="133C5E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r>
              <a:rPr lang="en-US" sz="29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Gill Sans" charset="0"/>
                <a:cs typeface="Gill Sans" charset="0"/>
                <a:sym typeface="Gill Sans" charset="0"/>
              </a:rPr>
              <a:t>PFAM: </a:t>
            </a:r>
            <a:r>
              <a:rPr lang="en-US" sz="29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Gill Sans" charset="0"/>
                <a:cs typeface="Gill Sans" charset="0"/>
                <a:sym typeface="Gill Sans" charset="0"/>
              </a:rPr>
              <a:t>6903 (13672)</a:t>
            </a:r>
            <a:r>
              <a:rPr lang="en-US" sz="29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Gill Sans" charset="0"/>
                <a:cs typeface="Gill Sans" charset="0"/>
                <a:sym typeface="Gill Sans" charset="0"/>
              </a:rPr>
              <a:t>Unknowns: </a:t>
            </a:r>
            <a:r>
              <a:rPr lang="en-US" sz="29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Gill Sans" charset="0"/>
                <a:cs typeface="Gill Sans" charset="0"/>
                <a:sym typeface="Gill Sans" charset="0"/>
              </a:rPr>
              <a:t>9925 (929907)</a:t>
            </a:r>
          </a:p>
          <a:p>
            <a:r>
              <a:rPr lang="en-US" sz="29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Gill Sans" charset="0"/>
                <a:cs typeface="Gill Sans" charset="0"/>
                <a:sym typeface="Gill Sans" charset="0"/>
              </a:rPr>
              <a:t>16S </a:t>
            </a:r>
            <a:r>
              <a:rPr lang="en-US" sz="29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Gill Sans" charset="0"/>
                <a:cs typeface="Gill Sans" charset="0"/>
                <a:sym typeface="Gill Sans" charset="0"/>
              </a:rPr>
              <a:t>rDNA</a:t>
            </a:r>
            <a:r>
              <a:rPr lang="en-US" sz="29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Gill Sans" charset="0"/>
                <a:cs typeface="Gill Sans" charset="0"/>
                <a:sym typeface="Gill Sans" charset="0"/>
              </a:rPr>
              <a:t>:</a:t>
            </a:r>
            <a:r>
              <a:rPr lang="en-US" sz="29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Gill Sans" charset="0"/>
                <a:cs typeface="Gill Sans" charset="0"/>
                <a:sym typeface="Gill Sans" charset="0"/>
              </a:rPr>
              <a:t> 347 (7119)</a:t>
            </a:r>
          </a:p>
        </p:txBody>
      </p:sp>
      <p:sp>
        <p:nvSpPr>
          <p:cNvPr id="43018" name="Rectangle 10"/>
          <p:cNvSpPr>
            <a:spLocks/>
          </p:cNvSpPr>
          <p:nvPr/>
        </p:nvSpPr>
        <p:spPr bwMode="auto">
          <a:xfrm>
            <a:off x="623778" y="1453411"/>
            <a:ext cx="9219158" cy="156269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>
              <a:tabLst>
                <a:tab pos="337943" algn="l"/>
                <a:tab pos="0" algn="l"/>
              </a:tabLst>
            </a:pPr>
            <a:r>
              <a:rPr lang="en-US" sz="3500" b="1" i="1" dirty="0" err="1">
                <a:solidFill>
                  <a:srgbClr val="2D323E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knowns</a:t>
            </a:r>
            <a:endParaRPr lang="en-US" sz="3500" b="1" i="1" dirty="0">
              <a:solidFill>
                <a:srgbClr val="2D323E"/>
              </a:solidFill>
              <a:latin typeface="Helvetica Neue" charset="0"/>
              <a:ea typeface="Helvetica Neue" charset="0"/>
              <a:cs typeface="Helvetica Neue" charset="0"/>
              <a:sym typeface="Helvetica Neue" charset="0"/>
            </a:endParaRPr>
          </a:p>
          <a:p>
            <a:pPr>
              <a:tabLst>
                <a:tab pos="337943" algn="l"/>
                <a:tab pos="0" algn="l"/>
              </a:tabLst>
            </a:pPr>
            <a:r>
              <a:rPr lang="en-US" sz="1800" dirty="0">
                <a:solidFill>
                  <a:srgbClr val="2D323E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PFAM annotation of 53 GOS sampling sites (7523471 reads)</a:t>
            </a:r>
          </a:p>
          <a:p>
            <a:pPr>
              <a:tabLst>
                <a:tab pos="337943" algn="l"/>
                <a:tab pos="0" algn="l"/>
              </a:tabLst>
            </a:pPr>
            <a:r>
              <a:rPr lang="en-US" sz="1800" dirty="0">
                <a:solidFill>
                  <a:srgbClr val="2D323E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rPr>
              <a:t>5653491 reads could have a PFAM assigned (15528086 hits)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6562944" presetClass="entr" presetSubtype="25121655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7" grpId="0" animBg="1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Graphical Gaussian Model</a:t>
            </a:r>
          </a:p>
          <a:p>
            <a:pPr lvl="1"/>
            <a:r>
              <a:rPr lang="en-US" dirty="0" smtClean="0"/>
              <a:t>Co-occurrence of</a:t>
            </a:r>
            <a:br>
              <a:rPr lang="en-US" dirty="0" smtClean="0"/>
            </a:br>
            <a:r>
              <a:rPr lang="en-US" dirty="0" smtClean="0"/>
              <a:t> unknown  and known</a:t>
            </a:r>
            <a:br>
              <a:rPr lang="en-US" dirty="0" smtClean="0"/>
            </a:br>
            <a:r>
              <a:rPr lang="en-US" dirty="0" smtClean="0"/>
              <a:t>genes</a:t>
            </a:r>
          </a:p>
          <a:p>
            <a:pPr lvl="1"/>
            <a:r>
              <a:rPr lang="en-US" dirty="0" smtClean="0"/>
              <a:t>Techniques similar to </a:t>
            </a:r>
            <a:br>
              <a:rPr lang="en-US" dirty="0" smtClean="0"/>
            </a:br>
            <a:r>
              <a:rPr lang="en-US" dirty="0" smtClean="0"/>
              <a:t>Web 2.0 social network</a:t>
            </a:r>
            <a:br>
              <a:rPr lang="en-US" dirty="0" smtClean="0"/>
            </a:br>
            <a:r>
              <a:rPr lang="en-US" dirty="0" smtClean="0"/>
              <a:t>analysis</a:t>
            </a:r>
          </a:p>
          <a:p>
            <a:pPr lvl="1"/>
            <a:endParaRPr lang="en-US" dirty="0"/>
          </a:p>
        </p:txBody>
      </p:sp>
      <p:pic>
        <p:nvPicPr>
          <p:cNvPr id="6" name="Picture 5" descr="panelA-01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5056566" y="1147763"/>
            <a:ext cx="4608177" cy="543001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OSGi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Bundles (modules)</a:t>
            </a:r>
          </a:p>
          <a:p>
            <a:r>
              <a:rPr lang="en-US" dirty="0" smtClean="0"/>
              <a:t>Execution environment</a:t>
            </a:r>
          </a:p>
          <a:p>
            <a:r>
              <a:rPr lang="en-US" dirty="0" smtClean="0"/>
              <a:t>Application life cycle</a:t>
            </a:r>
          </a:p>
          <a:p>
            <a:r>
              <a:rPr lang="en-US" dirty="0" smtClean="0"/>
              <a:t>Services</a:t>
            </a:r>
          </a:p>
          <a:p>
            <a:pPr lvl="1"/>
            <a:r>
              <a:rPr lang="en-US" dirty="0" smtClean="0"/>
              <a:t>Service registry</a:t>
            </a:r>
          </a:p>
          <a:p>
            <a:r>
              <a:rPr lang="en-US" dirty="0" smtClean="0"/>
              <a:t>Application share same JVM</a:t>
            </a:r>
          </a:p>
          <a:p>
            <a:pPr lvl="1"/>
            <a:r>
              <a:rPr lang="en-US" dirty="0" smtClean="0"/>
              <a:t>Isolation/security</a:t>
            </a:r>
            <a:endParaRPr lang="en-US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984055" y="1147763"/>
            <a:ext cx="4608292" cy="37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864772" y="1066807"/>
            <a:ext cx="3407939" cy="5280025"/>
          </a:xfrm>
        </p:spPr>
        <p:txBody>
          <a:bodyPr/>
          <a:lstStyle/>
          <a:p>
            <a:r>
              <a:rPr lang="en-US" dirty="0" smtClean="0"/>
              <a:t>~ 20 components</a:t>
            </a:r>
          </a:p>
          <a:p>
            <a:r>
              <a:rPr lang="en-US" dirty="0" smtClean="0"/>
              <a:t>&gt; 50 </a:t>
            </a:r>
            <a:r>
              <a:rPr lang="en-US" dirty="0" err="1" smtClean="0"/>
              <a:t>OSGi</a:t>
            </a:r>
            <a:r>
              <a:rPr lang="en-US" dirty="0" smtClean="0"/>
              <a:t> bundles</a:t>
            </a:r>
          </a:p>
          <a:p>
            <a:pPr lvl="1"/>
            <a:r>
              <a:rPr lang="en-US" dirty="0" smtClean="0"/>
              <a:t>Should be </a:t>
            </a:r>
            <a:r>
              <a:rPr lang="en-US" dirty="0" err="1" smtClean="0"/>
              <a:t>devided</a:t>
            </a:r>
            <a:r>
              <a:rPr lang="en-US" dirty="0" smtClean="0"/>
              <a:t> in &gt; 100</a:t>
            </a:r>
          </a:p>
          <a:p>
            <a:pPr lvl="1"/>
            <a:endParaRPr lang="de-DE" dirty="0"/>
          </a:p>
        </p:txBody>
      </p:sp>
      <p:pic>
        <p:nvPicPr>
          <p:cNvPr id="3" name="Picture 2" descr="MB3-IS-overview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551299" y="993193"/>
            <a:ext cx="5218942" cy="4400594"/>
          </a:xfrm>
          <a:prstGeom prst="rect">
            <a:avLst/>
          </a:prstGeom>
        </p:spPr>
      </p:pic>
      <p:pic>
        <p:nvPicPr>
          <p:cNvPr id="4" name="Picture 3" descr="MB3-IS-overview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2030599" y="5664551"/>
            <a:ext cx="1844040" cy="7315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>
                <a:solidFill>
                  <a:srgbClr val="000000"/>
                </a:solidFill>
              </a:rPr>
              <a:t>Guiding basic ecological questions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85457" y="6408738"/>
            <a:ext cx="2311030" cy="2857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F7BB5AE-97EC-487F-8341-D5CEC282AA44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95240" y="1255216"/>
            <a:ext cx="8786991" cy="292264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331788" indent="-323850" eaLnBrk="0" hangingPunct="0">
              <a:spcBef>
                <a:spcPts val="600"/>
              </a:spcBef>
              <a:spcAft>
                <a:spcPts val="575"/>
              </a:spcAft>
              <a:buClr>
                <a:srgbClr val="333399"/>
              </a:buClr>
              <a:buSzPct val="100000"/>
              <a:buFont typeface="Webdings" pitchFamily="18" charset="2"/>
              <a:buChar char=""/>
              <a:defRPr/>
            </a:pPr>
            <a:endParaRPr lang="en-US" sz="2600" kern="0" dirty="0">
              <a:solidFill>
                <a:srgbClr val="000000"/>
              </a:solidFill>
              <a:latin typeface="+mn-lt"/>
            </a:endParaRPr>
          </a:p>
          <a:p>
            <a:pPr marL="733425" lvl="1" indent="-276225" eaLnBrk="0" hangingPunct="0">
              <a:lnSpc>
                <a:spcPct val="80000"/>
              </a:lnSpc>
              <a:spcBef>
                <a:spcPts val="963"/>
              </a:spcBef>
              <a:buClr>
                <a:srgbClr val="333399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0" dirty="0">
                <a:solidFill>
                  <a:srgbClr val="00B050"/>
                </a:solidFill>
                <a:latin typeface="+mn-lt"/>
              </a:rPr>
              <a:t>“Who is out there and where?”</a:t>
            </a:r>
            <a:r>
              <a:rPr lang="en-US" kern="0" dirty="0">
                <a:solidFill>
                  <a:srgbClr val="000000"/>
                </a:solidFill>
                <a:latin typeface="+mn-lt"/>
              </a:rPr>
              <a:t> </a:t>
            </a:r>
          </a:p>
          <a:p>
            <a:pPr marL="1143000" lvl="2" indent="-228600" eaLnBrk="0" hangingPunct="0">
              <a:lnSpc>
                <a:spcPct val="78000"/>
              </a:lnSpc>
              <a:spcBef>
                <a:spcPts val="550"/>
              </a:spcBef>
              <a:buClr>
                <a:srgbClr val="333399"/>
              </a:buClr>
              <a:buSzPct val="75000"/>
              <a:buFont typeface="Wingdings" pitchFamily="2" charset="2"/>
              <a:buChar char=""/>
              <a:defRPr/>
            </a:pPr>
            <a:r>
              <a:rPr lang="en-US" sz="2200" kern="0" dirty="0">
                <a:solidFill>
                  <a:srgbClr val="000000"/>
                </a:solidFill>
                <a:latin typeface="+mn-lt"/>
              </a:rPr>
              <a:t>In terms of sequenced genomes and key genes</a:t>
            </a:r>
          </a:p>
          <a:p>
            <a:pPr marL="1143000" lvl="2" indent="-228600" eaLnBrk="0" hangingPunct="0">
              <a:lnSpc>
                <a:spcPct val="78000"/>
              </a:lnSpc>
              <a:spcBef>
                <a:spcPts val="550"/>
              </a:spcBef>
              <a:buClr>
                <a:srgbClr val="333399"/>
              </a:buClr>
              <a:buSzPct val="75000"/>
              <a:buFont typeface="Wingdings" pitchFamily="2" charset="2"/>
              <a:buChar char=""/>
              <a:defRPr/>
            </a:pPr>
            <a:r>
              <a:rPr lang="en-GB" sz="2200" kern="0" dirty="0">
                <a:solidFill>
                  <a:srgbClr val="000000"/>
                </a:solidFill>
                <a:latin typeface="+mn-lt"/>
              </a:rPr>
              <a:t>In terms of gene profiles</a:t>
            </a:r>
            <a:br>
              <a:rPr lang="en-GB" sz="2200" kern="0" dirty="0">
                <a:solidFill>
                  <a:srgbClr val="000000"/>
                </a:solidFill>
                <a:latin typeface="+mn-lt"/>
              </a:rPr>
            </a:br>
            <a:endParaRPr lang="en-US" sz="2200" kern="0" dirty="0">
              <a:solidFill>
                <a:srgbClr val="000000"/>
              </a:solidFill>
              <a:latin typeface="+mn-lt"/>
            </a:endParaRPr>
          </a:p>
          <a:p>
            <a:pPr marL="733425" lvl="1" indent="-276225" eaLnBrk="0" hangingPunct="0">
              <a:lnSpc>
                <a:spcPct val="80000"/>
              </a:lnSpc>
              <a:spcBef>
                <a:spcPts val="963"/>
              </a:spcBef>
              <a:buClr>
                <a:srgbClr val="333399"/>
              </a:buClr>
              <a:buSzPct val="100000"/>
              <a:buFont typeface="Arial Rounded MT Bold" pitchFamily="34" charset="0"/>
              <a:buChar char="•"/>
              <a:defRPr/>
            </a:pPr>
            <a:r>
              <a:rPr lang="en-US" kern="0" dirty="0">
                <a:solidFill>
                  <a:srgbClr val="00B050"/>
                </a:solidFill>
                <a:latin typeface="+mn-lt"/>
              </a:rPr>
              <a:t>“What can they do?”</a:t>
            </a:r>
          </a:p>
          <a:p>
            <a:pPr marL="1143000" lvl="2" indent="-228600" eaLnBrk="0" hangingPunct="0">
              <a:lnSpc>
                <a:spcPct val="78000"/>
              </a:lnSpc>
              <a:spcBef>
                <a:spcPts val="550"/>
              </a:spcBef>
              <a:buClr>
                <a:srgbClr val="333399"/>
              </a:buClr>
              <a:buSzPct val="75000"/>
              <a:buFont typeface="Wingdings" pitchFamily="2" charset="2"/>
              <a:buChar char=""/>
              <a:defRPr/>
            </a:pPr>
            <a:r>
              <a:rPr lang="en-US" sz="2200" kern="0" dirty="0">
                <a:solidFill>
                  <a:srgbClr val="000000"/>
                </a:solidFill>
                <a:latin typeface="+mn-lt"/>
              </a:rPr>
              <a:t>In terms of gene functions</a:t>
            </a:r>
            <a:br>
              <a:rPr lang="en-US" sz="2200" kern="0" dirty="0">
                <a:solidFill>
                  <a:srgbClr val="000000"/>
                </a:solidFill>
                <a:latin typeface="+mn-lt"/>
              </a:rPr>
            </a:br>
            <a:endParaRPr lang="en-US" sz="2200" kern="0" dirty="0">
              <a:solidFill>
                <a:srgbClr val="000000"/>
              </a:solidFill>
              <a:latin typeface="+mn-lt"/>
            </a:endParaRPr>
          </a:p>
          <a:p>
            <a:pPr marL="733425" lvl="1" indent="-276225" eaLnBrk="0" hangingPunct="0">
              <a:lnSpc>
                <a:spcPct val="80000"/>
              </a:lnSpc>
              <a:spcBef>
                <a:spcPts val="963"/>
              </a:spcBef>
              <a:buClr>
                <a:srgbClr val="333399"/>
              </a:buClr>
              <a:buSzPct val="100000"/>
              <a:buFont typeface="Arial Rounded MT Bold" pitchFamily="34" charset="0"/>
              <a:buChar char="•"/>
              <a:defRPr/>
            </a:pPr>
            <a:r>
              <a:rPr lang="en-US" kern="0" dirty="0">
                <a:solidFill>
                  <a:srgbClr val="00B050"/>
                </a:solidFill>
                <a:latin typeface="+mn-lt"/>
              </a:rPr>
              <a:t>“Under which environmental conditions?”</a:t>
            </a:r>
          </a:p>
          <a:p>
            <a:pPr marL="331788" indent="-323850" eaLnBrk="0" hangingPunct="0">
              <a:spcBef>
                <a:spcPts val="600"/>
              </a:spcBef>
              <a:spcAft>
                <a:spcPts val="575"/>
              </a:spcAft>
              <a:buClr>
                <a:srgbClr val="333399"/>
              </a:buClr>
              <a:buSzPct val="100000"/>
              <a:buFont typeface="Webdings" pitchFamily="18" charset="2"/>
              <a:buNone/>
              <a:defRPr/>
            </a:pPr>
            <a:endParaRPr lang="en-US" sz="2600" kern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2966" y="4493172"/>
            <a:ext cx="8594834" cy="1856828"/>
          </a:xfrm>
        </p:spPr>
        <p:txBody>
          <a:bodyPr/>
          <a:lstStyle/>
          <a:p>
            <a:r>
              <a:rPr lang="en-US" b="1" dirty="0" smtClean="0"/>
              <a:t>information system,</a:t>
            </a:r>
            <a:r>
              <a:rPr lang="en-US" dirty="0" smtClean="0"/>
              <a:t> an integrated set of components for collecting, storing, and processing data and for delivering </a:t>
            </a:r>
            <a:r>
              <a:rPr lang="en-US" dirty="0" smtClean="0">
                <a:hlinkClick r:id="rId2"/>
              </a:rPr>
              <a:t>information</a:t>
            </a:r>
            <a:r>
              <a:rPr lang="en-US" dirty="0" smtClean="0"/>
              <a:t>, knowledge, and digital products. </a:t>
            </a:r>
            <a:br>
              <a:rPr lang="en-US" dirty="0" smtClean="0"/>
            </a:br>
            <a:r>
              <a:rPr lang="en-US" sz="1800" dirty="0" smtClean="0"/>
              <a:t>(</a:t>
            </a:r>
            <a:r>
              <a:rPr lang="en-US" sz="1800" dirty="0" smtClean="0">
                <a:hlinkClick r:id="rId3"/>
              </a:rPr>
              <a:t>http://www.britannica.com/EBchecked/topic/287895/information-system</a:t>
            </a:r>
            <a:r>
              <a:rPr lang="en-US" sz="1800" dirty="0" smtClean="0"/>
              <a:t>, last visit 2013-03-13)</a:t>
            </a:r>
            <a:endParaRPr lang="de-DE" sz="1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595240" y="381045"/>
            <a:ext cx="8786991" cy="690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mtClean="0"/>
              <a:t>Megx.net: </a:t>
            </a:r>
            <a:br>
              <a:rPr lang="en-US" smtClean="0"/>
            </a:br>
            <a:r>
              <a:rPr lang="en-US" smtClean="0"/>
              <a:t>Data Portal for </a:t>
            </a:r>
            <a:r>
              <a:rPr lang="en-US" u="sng" smtClean="0"/>
              <a:t>M</a:t>
            </a:r>
            <a:r>
              <a:rPr lang="en-US" smtClean="0"/>
              <a:t>icrobial </a:t>
            </a:r>
            <a:r>
              <a:rPr lang="en-US" u="sng" smtClean="0"/>
              <a:t>E</a:t>
            </a:r>
            <a:r>
              <a:rPr lang="en-US" smtClean="0"/>
              <a:t>cological </a:t>
            </a:r>
            <a:r>
              <a:rPr lang="en-US" b="0" u="sng" smtClean="0"/>
              <a:t>G</a:t>
            </a:r>
            <a:r>
              <a:rPr lang="en-US" smtClean="0"/>
              <a:t>enomi</a:t>
            </a:r>
            <a:r>
              <a:rPr lang="en-US" u="sng" smtClean="0"/>
              <a:t>X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595240" y="1714502"/>
            <a:ext cx="6358506" cy="4632325"/>
          </a:xfrm>
        </p:spPr>
        <p:txBody>
          <a:bodyPr/>
          <a:lstStyle/>
          <a:p>
            <a:r>
              <a:rPr lang="en-GB" dirty="0" smtClean="0"/>
              <a:t>Integrates geo-referenced data on</a:t>
            </a:r>
          </a:p>
          <a:p>
            <a:pPr lvl="1"/>
            <a:r>
              <a:rPr lang="en-GB" dirty="0" smtClean="0"/>
              <a:t>Bacterial-, </a:t>
            </a:r>
            <a:r>
              <a:rPr lang="en-GB" dirty="0" err="1" smtClean="0"/>
              <a:t>archaeal</a:t>
            </a:r>
            <a:r>
              <a:rPr lang="en-GB" dirty="0" smtClean="0"/>
              <a:t>-, phage- Genomes</a:t>
            </a:r>
          </a:p>
          <a:p>
            <a:pPr lvl="1"/>
            <a:r>
              <a:rPr lang="en-GB" dirty="0" smtClean="0"/>
              <a:t>Metagenomes, and</a:t>
            </a:r>
          </a:p>
          <a:p>
            <a:pPr lvl="1"/>
            <a:r>
              <a:rPr lang="en-GB" dirty="0" smtClean="0"/>
              <a:t>16S </a:t>
            </a:r>
            <a:r>
              <a:rPr lang="en-GB" dirty="0" err="1" smtClean="0"/>
              <a:t>rDNA</a:t>
            </a:r>
            <a:r>
              <a:rPr lang="en-GB" dirty="0" smtClean="0"/>
              <a:t> based diversity data</a:t>
            </a:r>
            <a:br>
              <a:rPr lang="en-GB" dirty="0" smtClean="0"/>
            </a:br>
            <a:endParaRPr lang="en-GB" dirty="0" smtClean="0"/>
          </a:p>
          <a:p>
            <a:pPr lvl="1">
              <a:buNone/>
            </a:pPr>
            <a:endParaRPr lang="en-GB" dirty="0" smtClean="0"/>
          </a:p>
          <a:p>
            <a:r>
              <a:rPr lang="en-GB" dirty="0" smtClean="0"/>
              <a:t>Offers web based tools for visualization and analysis</a:t>
            </a:r>
          </a:p>
          <a:p>
            <a:pPr algn="ctr"/>
            <a:r>
              <a:rPr lang="en-GB" dirty="0" smtClean="0">
                <a:solidFill>
                  <a:srgbClr val="C00000"/>
                </a:solidFill>
              </a:rPr>
              <a:t>http://www.megx.net</a:t>
            </a:r>
          </a:p>
          <a:p>
            <a:pPr>
              <a:buFont typeface="Webdings" pitchFamily="18" charset="2"/>
              <a:buNone/>
            </a:pPr>
            <a:r>
              <a:rPr lang="en-GB" dirty="0" smtClean="0"/>
              <a:t/>
            </a:r>
            <a:br>
              <a:rPr lang="en-GB" dirty="0" smtClean="0"/>
            </a:br>
            <a:endParaRPr lang="en-GB" dirty="0" smtClean="0"/>
          </a:p>
        </p:txBody>
      </p:sp>
      <p:pic>
        <p:nvPicPr>
          <p:cNvPr id="16388" name="Picture 15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824559" y="1619906"/>
            <a:ext cx="2536418" cy="401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495243" y="6434138"/>
            <a:ext cx="9056823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905" tIns="43452" rIns="86905" bIns="43452" anchor="ctr">
            <a:spAutoFit/>
          </a:bodyPr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30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Kottmann </a:t>
            </a:r>
            <a:r>
              <a:rPr lang="en-GB" sz="1300" i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et al.</a:t>
            </a:r>
            <a:r>
              <a:rPr lang="en-GB" sz="130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NAR. 2010</a:t>
            </a:r>
            <a:endParaRPr lang="en-GB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595240" y="454070"/>
            <a:ext cx="8786991" cy="576263"/>
          </a:xfrm>
        </p:spPr>
        <p:txBody>
          <a:bodyPr/>
          <a:lstStyle/>
          <a:p>
            <a:r>
              <a:rPr lang="en-US" dirty="0" smtClean="0"/>
              <a:t>Who is out there and where?</a:t>
            </a:r>
            <a:br>
              <a:rPr lang="en-US" dirty="0" smtClean="0"/>
            </a:br>
            <a:r>
              <a:rPr lang="en-US" sz="2000" dirty="0" smtClean="0"/>
              <a:t>(in terms of sequenced genomes, metagenomes and key genes)</a:t>
            </a:r>
          </a:p>
        </p:txBody>
      </p:sp>
      <p:pic>
        <p:nvPicPr>
          <p:cNvPr id="27651" name="Content Placeholder 4" descr="gms-all-sampling-sites-popup-phosphate-20090923.png"/>
          <p:cNvPicPr>
            <a:picLocks noGrp="1" noChangeAspect="1"/>
          </p:cNvPicPr>
          <p:nvPr>
            <p:ph idx="1"/>
          </p:nvPr>
        </p:nvPicPr>
        <p:blipFill>
          <a:blip r:embed="rId2" cstate="screen"/>
          <a:srcRect/>
          <a:stretch>
            <a:fillRect/>
          </a:stretch>
        </p:blipFill>
        <p:spPr>
          <a:xfrm>
            <a:off x="1553936" y="1758957"/>
            <a:ext cx="7685443" cy="3895725"/>
          </a:xfrm>
        </p:spPr>
      </p:pic>
      <p:pic>
        <p:nvPicPr>
          <p:cNvPr id="27653" name="Picture 5" descr="phospate-legend-20090923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0961" y="4873670"/>
            <a:ext cx="1476000" cy="171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4" name="Picture 6" descr="sampling-site-legend-20090923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80960" y="1143042"/>
            <a:ext cx="1476000" cy="112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5" name="Rectangle 5"/>
          <p:cNvSpPr>
            <a:spLocks noChangeArrowheads="1"/>
          </p:cNvSpPr>
          <p:nvPr/>
        </p:nvSpPr>
        <p:spPr bwMode="auto">
          <a:xfrm>
            <a:off x="495243" y="6357938"/>
            <a:ext cx="9056823" cy="23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6905" tIns="43452" rIns="86905" bIns="43452" anchor="ctr">
            <a:spAutoFit/>
          </a:bodyPr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30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Kottmann </a:t>
            </a:r>
            <a:r>
              <a:rPr lang="en-GB" sz="1300" i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et al.</a:t>
            </a:r>
            <a:r>
              <a:rPr lang="en-GB" sz="130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NAR 2010</a:t>
            </a:r>
            <a:endParaRPr lang="en-GB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Helgoland_Vogelperspektive_sx"/>
          <p:cNvPicPr>
            <a:picLocks noChangeAspect="1" noChangeArrowheads="1"/>
          </p:cNvPicPr>
          <p:nvPr/>
        </p:nvPicPr>
        <p:blipFill>
          <a:blip r:embed="rId3" cstate="screen">
            <a:lum bright="39000"/>
          </a:blip>
          <a:srcRect t="15585"/>
          <a:stretch>
            <a:fillRect/>
          </a:stretch>
        </p:blipFill>
        <p:spPr bwMode="auto">
          <a:xfrm>
            <a:off x="0" y="1072055"/>
            <a:ext cx="9906000" cy="580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Integration: Geo-referencing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75208" y="1181100"/>
            <a:ext cx="1264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+mj-lt"/>
              </a:rPr>
              <a:t>y =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latitude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02594" y="1482944"/>
            <a:ext cx="1086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+mj-lt"/>
              </a:rPr>
              <a:t>z =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depth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4827" y="1177147"/>
            <a:ext cx="1997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+mj-lt"/>
              </a:rPr>
              <a:t>t  =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collection date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51125" y="1944402"/>
            <a:ext cx="1645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water currents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39985" y="2364815"/>
            <a:ext cx="1413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temperature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93473" y="1526570"/>
            <a:ext cx="1447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+mj-lt"/>
              </a:rPr>
              <a:t>x = 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  <a:latin typeface="+mj-lt"/>
              </a:rPr>
              <a:t>longitude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3887978" y="4381487"/>
            <a:ext cx="2052000" cy="360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2000" tIns="36000" rIns="72000" bIns="36000" anchor="ctr" anchorCtr="0">
            <a:noAutofit/>
          </a:bodyPr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</a:tabLst>
            </a:pPr>
            <a:r>
              <a:rPr lang="en-GB" sz="1800" b="1" dirty="0" smtClean="0">
                <a:latin typeface="Arial" pitchFamily="34" charset="0"/>
                <a:cs typeface="Arial" pitchFamily="34" charset="0"/>
              </a:rPr>
              <a:t>Result: Relationship</a:t>
            </a:r>
            <a:endParaRPr lang="en-US" sz="1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Circular Arrow 20"/>
          <p:cNvSpPr/>
          <p:nvPr/>
        </p:nvSpPr>
        <p:spPr bwMode="auto">
          <a:xfrm>
            <a:off x="1923372" y="567557"/>
            <a:ext cx="6120000" cy="6120000"/>
          </a:xfrm>
          <a:prstGeom prst="circularArrow">
            <a:avLst>
              <a:gd name="adj1" fmla="val 2629"/>
              <a:gd name="adj2" fmla="val 379917"/>
              <a:gd name="adj3" fmla="val 18432234"/>
              <a:gd name="adj4" fmla="val 18927186"/>
              <a:gd name="adj5" fmla="val 4743"/>
            </a:avLst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TopUp"/>
            <a:lightRig rig="threePt" dir="t"/>
          </a:scene3d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Flowchart: Merge 22"/>
          <p:cNvSpPr>
            <a:spLocks noChangeArrowheads="1"/>
          </p:cNvSpPr>
          <p:nvPr/>
        </p:nvSpPr>
        <p:spPr bwMode="auto">
          <a:xfrm>
            <a:off x="2877942" y="3115325"/>
            <a:ext cx="4121948" cy="967914"/>
          </a:xfrm>
          <a:prstGeom prst="flowChartMerge">
            <a:avLst/>
          </a:prstGeom>
          <a:gradFill flip="none" rotWithShape="1">
            <a:gsLst>
              <a:gs pos="43000">
                <a:schemeClr val="accent6">
                  <a:lumMod val="75000"/>
                  <a:alpha val="80000"/>
                </a:schemeClr>
              </a:gs>
              <a:gs pos="55000">
                <a:schemeClr val="accent1">
                  <a:lumMod val="75000"/>
                  <a:alpha val="80000"/>
                </a:schemeClr>
              </a:gs>
            </a:gsLst>
            <a:lin ang="0" scaled="1"/>
            <a:tileRect/>
          </a:gradFill>
          <a:ln w="9525" algn="ctr">
            <a:noFill/>
            <a:round/>
            <a:headEnd/>
            <a:tailEnd/>
          </a:ln>
        </p:spPr>
        <p:txBody>
          <a:bodyPr tIns="72000" anchorCtr="1"/>
          <a:lstStyle/>
          <a:p>
            <a:pPr algn="ctr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800" b="1" dirty="0">
                <a:latin typeface="Arial" pitchFamily="34" charset="0"/>
                <a:cs typeface="Arial" pitchFamily="34" charset="0"/>
              </a:rPr>
              <a:t>Data </a:t>
            </a:r>
            <a:r>
              <a:rPr lang="en-GB" sz="1800" b="1" u="sng" dirty="0">
                <a:latin typeface="Arial" pitchFamily="34" charset="0"/>
                <a:cs typeface="Arial" pitchFamily="34" charset="0"/>
              </a:rPr>
              <a:t>Integration</a:t>
            </a:r>
            <a:r>
              <a:rPr lang="en-GB" sz="1800" b="1" dirty="0">
                <a:latin typeface="Arial" pitchFamily="34" charset="0"/>
                <a:cs typeface="Arial" pitchFamily="34" charset="0"/>
              </a:rPr>
              <a:t> +  </a:t>
            </a:r>
            <a:r>
              <a:rPr lang="en-GB" sz="1800" b="1" dirty="0" smtClean="0">
                <a:latin typeface="Arial" pitchFamily="34" charset="0"/>
                <a:cs typeface="Arial" pitchFamily="34" charset="0"/>
              </a:rPr>
              <a:t>Analysis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2807200" y="2785554"/>
            <a:ext cx="2052000" cy="360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 anchor="ctr"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</a:tabLst>
            </a:pPr>
            <a:r>
              <a:rPr lang="en-US" sz="1800" b="1" dirty="0" err="1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Omics</a:t>
            </a: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Data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37"/>
          <p:cNvGrpSpPr/>
          <p:nvPr/>
        </p:nvGrpSpPr>
        <p:grpSpPr>
          <a:xfrm>
            <a:off x="110697" y="1061494"/>
            <a:ext cx="3155577" cy="1195147"/>
            <a:chOff x="110675" y="1061450"/>
            <a:chExt cx="3155577" cy="1195147"/>
          </a:xfrm>
        </p:grpSpPr>
        <p:sp>
          <p:nvSpPr>
            <p:cNvPr id="7" name="TextBox 6"/>
            <p:cNvSpPr txBox="1"/>
            <p:nvPr/>
          </p:nvSpPr>
          <p:spPr>
            <a:xfrm>
              <a:off x="741296" y="1650030"/>
              <a:ext cx="15451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marker genes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3257" y="1061450"/>
              <a:ext cx="10900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genomes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0675" y="1918043"/>
              <a:ext cx="12492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proteomes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2923" y="1313697"/>
              <a:ext cx="17023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transcriptomes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81972" y="1092982"/>
              <a:ext cx="15842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>
                      <a:lumMod val="75000"/>
                    </a:schemeClr>
                  </a:solidFill>
                  <a:latin typeface="+mj-lt"/>
                </a:rPr>
                <a:t>metagenomes</a:t>
              </a:r>
              <a:endParaRPr lang="en-US" dirty="0">
                <a:solidFill>
                  <a:schemeClr val="accent6">
                    <a:lumMod val="75000"/>
                  </a:schemeClr>
                </a:solidFill>
                <a:latin typeface="+mj-lt"/>
              </a:endParaRPr>
            </a:p>
          </p:txBody>
        </p:sp>
      </p:grpSp>
      <p:sp>
        <p:nvSpPr>
          <p:cNvPr id="30" name="Circular Arrow 29"/>
          <p:cNvSpPr/>
          <p:nvPr/>
        </p:nvSpPr>
        <p:spPr bwMode="auto">
          <a:xfrm>
            <a:off x="2280730" y="898632"/>
            <a:ext cx="5400000" cy="5400000"/>
          </a:xfrm>
          <a:prstGeom prst="circularArrow">
            <a:avLst>
              <a:gd name="adj1" fmla="val 2629"/>
              <a:gd name="adj2" fmla="val 379917"/>
              <a:gd name="adj3" fmla="val 18432234"/>
              <a:gd name="adj4" fmla="val 18927186"/>
              <a:gd name="adj5" fmla="val 4743"/>
            </a:avLst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TopUp"/>
            <a:lightRig rig="threePt" dir="t"/>
          </a:scene3d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Text Box 6"/>
          <p:cNvSpPr txBox="1">
            <a:spLocks noChangeArrowheads="1"/>
          </p:cNvSpPr>
          <p:nvPr/>
        </p:nvSpPr>
        <p:spPr bwMode="auto">
          <a:xfrm>
            <a:off x="4619301" y="2823335"/>
            <a:ext cx="2410268" cy="3140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5000" rIns="90000" bIns="45000" anchor="ctr"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</a:tabLst>
            </a:pPr>
            <a:r>
              <a:rPr lang="en-US" sz="18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Environmental Data</a:t>
            </a:r>
            <a:endParaRPr lang="en-US" sz="1800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1" name="Picture 31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602785" y="3125515"/>
            <a:ext cx="2687258" cy="16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" name="Group 31"/>
          <p:cNvGrpSpPr/>
          <p:nvPr/>
        </p:nvGrpSpPr>
        <p:grpSpPr>
          <a:xfrm>
            <a:off x="631010" y="1582616"/>
            <a:ext cx="8559780" cy="4115338"/>
            <a:chOff x="631010" y="1582616"/>
            <a:chExt cx="8559780" cy="4115338"/>
          </a:xfrm>
        </p:grpSpPr>
        <p:sp>
          <p:nvSpPr>
            <p:cNvPr id="33" name="TextBox 32"/>
            <p:cNvSpPr txBox="1"/>
            <p:nvPr/>
          </p:nvSpPr>
          <p:spPr>
            <a:xfrm>
              <a:off x="7352230" y="2405353"/>
              <a:ext cx="9083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Field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56688" y="1609756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Study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64841" y="4344723"/>
              <a:ext cx="1825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Laboratory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355966" y="5236289"/>
              <a:ext cx="18197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Computing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198356" y="5222799"/>
              <a:ext cx="14057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Archival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44017" y="4344780"/>
              <a:ext cx="18090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Integration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31010" y="2409864"/>
              <a:ext cx="20163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Web Access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768711" y="1582616"/>
              <a:ext cx="18601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Knowledge</a:t>
              </a:r>
              <a:endParaRPr lang="en-US" sz="2400" dirty="0">
                <a:latin typeface="+mj-lt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655088" y="928047"/>
            <a:ext cx="8447413" cy="4341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 B3 Information System</a:t>
            </a:r>
            <a:endParaRPr lang="de-DE" dirty="0"/>
          </a:p>
        </p:txBody>
      </p:sp>
      <p:pic>
        <p:nvPicPr>
          <p:cNvPr id="12" name="Picture 2"/>
          <p:cNvPicPr>
            <a:picLocks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556748" y="5630651"/>
            <a:ext cx="1341153" cy="75062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5" name="Picture 3" descr="Captura de pantalla 2010-06-02 a las 4.29.32 PM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165082" y="5597005"/>
            <a:ext cx="1501255" cy="817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7" descr="http://www.ebi.ac.uk/ena/sites/ebi.ac.uk.ena/files/images/ena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1225196" y="5675887"/>
            <a:ext cx="1954740" cy="660154"/>
          </a:xfrm>
          <a:prstGeom prst="rect">
            <a:avLst/>
          </a:prstGeom>
          <a:noFill/>
        </p:spPr>
      </p:pic>
      <p:pic>
        <p:nvPicPr>
          <p:cNvPr id="145410" name="Picture 2" descr="http://camera.calit2.net/images/cam_logo.jp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3447118" y="5657946"/>
            <a:ext cx="1842448" cy="696036"/>
          </a:xfrm>
          <a:prstGeom prst="rect">
            <a:avLst/>
          </a:prstGeom>
          <a:noFill/>
        </p:spPr>
      </p:pic>
      <p:pic>
        <p:nvPicPr>
          <p:cNvPr id="21" name="Picture 9" descr="download PANGAEA logo in high-resolution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3670713" y="4670087"/>
            <a:ext cx="935792" cy="667532"/>
          </a:xfrm>
          <a:prstGeom prst="rect">
            <a:avLst/>
          </a:prstGeom>
          <a:noFill/>
        </p:spPr>
      </p:pic>
      <p:pic>
        <p:nvPicPr>
          <p:cNvPr id="22" name="Picture 11" descr="http://www.seadatanet.org/extension/seadatanet2/design/skin-seadatanet2/images/Logo_SeaDataNet_fond_transparent.pn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4899804" y="4691230"/>
            <a:ext cx="1271938" cy="689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76219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Contextual Data Flow – Mobile App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469900" y="1490340"/>
            <a:ext cx="8923338" cy="419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Helgoland_Vogelperspektive_sx"/>
          <p:cNvPicPr>
            <a:picLocks noChangeAspect="1" noChangeArrowheads="1"/>
          </p:cNvPicPr>
          <p:nvPr/>
        </p:nvPicPr>
        <p:blipFill>
          <a:blip r:embed="rId2" cstate="screen">
            <a:lum bright="39000"/>
          </a:blip>
          <a:srcRect t="15585"/>
          <a:stretch>
            <a:fillRect/>
          </a:stretch>
        </p:blipFill>
        <p:spPr bwMode="auto">
          <a:xfrm>
            <a:off x="0" y="1072055"/>
            <a:ext cx="9906000" cy="580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Circular Arrow 12"/>
          <p:cNvSpPr/>
          <p:nvPr/>
        </p:nvSpPr>
        <p:spPr bwMode="auto">
          <a:xfrm>
            <a:off x="2102044" y="719946"/>
            <a:ext cx="5760000" cy="5760000"/>
          </a:xfrm>
          <a:prstGeom prst="circularArrow">
            <a:avLst>
              <a:gd name="adj1" fmla="val 2866"/>
              <a:gd name="adj2" fmla="val 379917"/>
              <a:gd name="adj3" fmla="val 18475562"/>
              <a:gd name="adj4" fmla="val 18927186"/>
              <a:gd name="adj5" fmla="val 4743"/>
            </a:avLst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TopUp"/>
            <a:lightRig rig="threePt" dir="t"/>
          </a:scene3d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995470" y="4130566"/>
            <a:ext cx="3941379" cy="29954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Ecosystems Biology</a:t>
            </a:r>
            <a:endParaRPr lang="en-US" dirty="0"/>
          </a:p>
        </p:txBody>
      </p:sp>
      <p:sp>
        <p:nvSpPr>
          <p:cNvPr id="21" name="Circular Arrow 20"/>
          <p:cNvSpPr/>
          <p:nvPr/>
        </p:nvSpPr>
        <p:spPr bwMode="auto">
          <a:xfrm>
            <a:off x="1923372" y="567557"/>
            <a:ext cx="6120000" cy="6120000"/>
          </a:xfrm>
          <a:prstGeom prst="circularArrow">
            <a:avLst>
              <a:gd name="adj1" fmla="val 2629"/>
              <a:gd name="adj2" fmla="val 379917"/>
              <a:gd name="adj3" fmla="val 18432234"/>
              <a:gd name="adj4" fmla="val 18927186"/>
              <a:gd name="adj5" fmla="val 4743"/>
            </a:avLst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TopUp"/>
            <a:lightRig rig="threePt" dir="t"/>
          </a:scene3d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" name="Circular Arrow 29"/>
          <p:cNvSpPr/>
          <p:nvPr/>
        </p:nvSpPr>
        <p:spPr bwMode="auto">
          <a:xfrm>
            <a:off x="2280730" y="898632"/>
            <a:ext cx="5400000" cy="5400000"/>
          </a:xfrm>
          <a:prstGeom prst="circularArrow">
            <a:avLst>
              <a:gd name="adj1" fmla="val 2629"/>
              <a:gd name="adj2" fmla="val 379917"/>
              <a:gd name="adj3" fmla="val 18432234"/>
              <a:gd name="adj4" fmla="val 18927186"/>
              <a:gd name="adj5" fmla="val 4743"/>
            </a:avLst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TopUp"/>
            <a:lightRig rig="threePt" dir="t"/>
          </a:scene3d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75964" y="1481930"/>
            <a:ext cx="4123449" cy="3931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14"/>
          <p:cNvSpPr txBox="1">
            <a:spLocks noChangeArrowheads="1"/>
          </p:cNvSpPr>
          <p:nvPr/>
        </p:nvSpPr>
        <p:spPr bwMode="auto">
          <a:xfrm>
            <a:off x="3634361" y="3329057"/>
            <a:ext cx="2419350" cy="5889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/>
            <a:r>
              <a:rPr lang="en-GB" sz="3200" b="1" dirty="0">
                <a:solidFill>
                  <a:srgbClr val="0033CC"/>
                </a:solidFill>
                <a:latin typeface="Arial Rounded MT Bold" pitchFamily="34" charset="0"/>
              </a:rPr>
              <a:t>x, y, z, t</a:t>
            </a:r>
          </a:p>
        </p:txBody>
      </p:sp>
      <p:sp>
        <p:nvSpPr>
          <p:cNvPr id="31" name="Text Box 4"/>
          <p:cNvSpPr txBox="1">
            <a:spLocks noChangeArrowheads="1"/>
          </p:cNvSpPr>
          <p:nvPr/>
        </p:nvSpPr>
        <p:spPr bwMode="auto">
          <a:xfrm>
            <a:off x="499465" y="5610599"/>
            <a:ext cx="2949575" cy="5191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800" dirty="0">
                <a:latin typeface="Arial Rounded MT Bold" pitchFamily="34" charset="0"/>
              </a:rPr>
              <a:t>Key parameters</a:t>
            </a:r>
          </a:p>
        </p:txBody>
      </p:sp>
      <p:sp>
        <p:nvSpPr>
          <p:cNvPr id="32" name="Text Box 5"/>
          <p:cNvSpPr txBox="1">
            <a:spLocks noChangeArrowheads="1"/>
          </p:cNvSpPr>
          <p:nvPr/>
        </p:nvSpPr>
        <p:spPr bwMode="auto">
          <a:xfrm>
            <a:off x="3581622" y="5609055"/>
            <a:ext cx="1797050" cy="519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800" dirty="0">
                <a:latin typeface="Arial Rounded MT Bold" pitchFamily="34" charset="0"/>
              </a:rPr>
              <a:t>Statistics</a:t>
            </a:r>
          </a:p>
        </p:txBody>
      </p:sp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5506235" y="5596027"/>
            <a:ext cx="1855788" cy="519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800" dirty="0">
                <a:latin typeface="Arial Rounded MT Bold" pitchFamily="34" charset="0"/>
              </a:rPr>
              <a:t>Modelling</a:t>
            </a:r>
          </a:p>
        </p:txBody>
      </p:sp>
      <p:sp>
        <p:nvSpPr>
          <p:cNvPr id="35" name="Text Box 7"/>
          <p:cNvSpPr txBox="1">
            <a:spLocks noChangeArrowheads="1"/>
          </p:cNvSpPr>
          <p:nvPr/>
        </p:nvSpPr>
        <p:spPr bwMode="auto">
          <a:xfrm>
            <a:off x="7519683" y="5589348"/>
            <a:ext cx="2160587" cy="519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800" dirty="0">
                <a:latin typeface="Arial Rounded MT Bold" pitchFamily="34" charset="0"/>
              </a:rPr>
              <a:t>Predictions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68733" y="1582619"/>
            <a:ext cx="1860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Knowledge</a:t>
            </a:r>
            <a:endParaRPr lang="en-US" sz="2400" dirty="0">
              <a:latin typeface="+mj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 B3 Partners</a:t>
            </a:r>
          </a:p>
          <a:p>
            <a:pPr lvl="1"/>
            <a:r>
              <a:rPr lang="en-US" dirty="0" smtClean="0"/>
              <a:t>Bremen: MPI, AWI, </a:t>
            </a:r>
            <a:r>
              <a:rPr lang="en-US" dirty="0" err="1" smtClean="0"/>
              <a:t>Marum</a:t>
            </a:r>
            <a:r>
              <a:rPr lang="en-US" dirty="0" smtClean="0"/>
              <a:t>, University Bremen, Jacobs University</a:t>
            </a:r>
          </a:p>
          <a:p>
            <a:pPr lvl="1"/>
            <a:r>
              <a:rPr lang="en-US" dirty="0" smtClean="0"/>
              <a:t>WP Bioinformatics: EBI, Interworks, CNRS</a:t>
            </a:r>
          </a:p>
          <a:p>
            <a:r>
              <a:rPr lang="en-US" dirty="0" smtClean="0"/>
              <a:t>Microbial Genomics Group</a:t>
            </a:r>
          </a:p>
          <a:p>
            <a:pPr lvl="1"/>
            <a:r>
              <a:rPr lang="en-US" dirty="0" smtClean="0"/>
              <a:t>Frank Oliver Glöckner</a:t>
            </a:r>
          </a:p>
          <a:p>
            <a:pPr lvl="1"/>
            <a:r>
              <a:rPr lang="en-US" dirty="0" smtClean="0"/>
              <a:t>Julia </a:t>
            </a:r>
            <a:r>
              <a:rPr lang="en-US" dirty="0" err="1" smtClean="0"/>
              <a:t>Schnetzer</a:t>
            </a:r>
            <a:r>
              <a:rPr lang="en-US" dirty="0" smtClean="0"/>
              <a:t>, Antonio Fernandez-Guerra, Michael Schneider</a:t>
            </a:r>
          </a:p>
          <a:p>
            <a:pPr lvl="1"/>
            <a:r>
              <a:rPr lang="en-US" dirty="0" err="1" smtClean="0"/>
              <a:t>Pelin</a:t>
            </a:r>
            <a:r>
              <a:rPr lang="en-US" dirty="0" smtClean="0"/>
              <a:t> </a:t>
            </a:r>
            <a:r>
              <a:rPr lang="en-US" dirty="0" err="1" smtClean="0"/>
              <a:t>Yilmaz</a:t>
            </a:r>
            <a:r>
              <a:rPr lang="en-US" dirty="0" smtClean="0"/>
              <a:t>, Pier Luigi </a:t>
            </a:r>
            <a:r>
              <a:rPr lang="en-US" dirty="0" err="1" smtClean="0"/>
              <a:t>Buttigieg</a:t>
            </a:r>
            <a:r>
              <a:rPr lang="en-US" dirty="0" smtClean="0"/>
              <a:t>, </a:t>
            </a:r>
            <a:r>
              <a:rPr lang="en-US" dirty="0" err="1" smtClean="0"/>
              <a:t>Ivalyo</a:t>
            </a:r>
            <a:r>
              <a:rPr lang="en-US" dirty="0" smtClean="0"/>
              <a:t> </a:t>
            </a:r>
            <a:r>
              <a:rPr lang="en-US" dirty="0" err="1" smtClean="0"/>
              <a:t>Kostadinov</a:t>
            </a:r>
            <a:endParaRPr lang="en-US" dirty="0" smtClean="0"/>
          </a:p>
          <a:p>
            <a:r>
              <a:rPr lang="en-US" dirty="0" smtClean="0"/>
              <a:t>Genomic Standards Consortium</a:t>
            </a:r>
          </a:p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Micro B3: Connected</a:t>
            </a:r>
            <a:endParaRPr lang="en-GB" dirty="0"/>
          </a:p>
        </p:txBody>
      </p:sp>
      <p:pic>
        <p:nvPicPr>
          <p:cNvPr id="6" name="Picture 8" descr="D:\JUB_MPI\Antraege\EU_Micro_B3\Logo\B3_design2_micro_newB_2_small_1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936320" y="2435947"/>
            <a:ext cx="1738765" cy="1601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650765" y="2239173"/>
            <a:ext cx="1910160" cy="1230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 descr="elixir_1_RZ_.png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993329" y="1176187"/>
            <a:ext cx="1535113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204369" y="4101649"/>
            <a:ext cx="1063172" cy="139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2405156" y="1042925"/>
            <a:ext cx="1298983" cy="177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6678198" y="5512860"/>
            <a:ext cx="216217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408871" y="3028664"/>
            <a:ext cx="2912382" cy="449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4" name="Picture 10" descr="EuroMarine_logo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971855" y="4067655"/>
            <a:ext cx="2166256" cy="1167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3441145" y="4907441"/>
            <a:ext cx="2628579" cy="660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3664425" y="5603082"/>
            <a:ext cx="2306183" cy="63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Challenges in Environmental Bioinformatics</a:t>
            </a:r>
          </a:p>
        </p:txBody>
      </p:sp>
      <p:sp>
        <p:nvSpPr>
          <p:cNvPr id="37891" name="Inhaltsplatzhalter 28"/>
          <p:cNvSpPr>
            <a:spLocks noGrp="1"/>
          </p:cNvSpPr>
          <p:nvPr>
            <p:ph idx="1"/>
          </p:nvPr>
        </p:nvSpPr>
        <p:spPr>
          <a:xfrm>
            <a:off x="3063875" y="2070144"/>
            <a:ext cx="4103688" cy="2049463"/>
          </a:xfrm>
          <a:solidFill>
            <a:srgbClr val="FFFFCC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GB" smtClean="0"/>
              <a:t>Data</a:t>
            </a:r>
          </a:p>
          <a:p>
            <a:pPr lvl="1"/>
            <a:r>
              <a:rPr lang="en-GB" sz="2400" smtClean="0"/>
              <a:t>Quantity</a:t>
            </a:r>
          </a:p>
          <a:p>
            <a:pPr lvl="1"/>
            <a:r>
              <a:rPr lang="en-GB" sz="2400" smtClean="0"/>
              <a:t>Complexity</a:t>
            </a:r>
          </a:p>
          <a:p>
            <a:pPr lvl="1"/>
            <a:r>
              <a:rPr lang="en-GB" sz="2400" smtClean="0"/>
              <a:t>Heterogeneity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976263" y="5341883"/>
            <a:ext cx="2590800" cy="381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459E51C-EDA2-4F35-9E5C-FD421EE11454}" type="slidenum">
              <a:rPr lang="en-US"/>
              <a:pPr>
                <a:defRPr/>
              </a:pPr>
              <a:t>85</a:t>
            </a:fld>
            <a:endParaRPr lang="en-US"/>
          </a:p>
        </p:txBody>
      </p:sp>
      <p:sp>
        <p:nvSpPr>
          <p:cNvPr id="37893" name="Rectangle 14"/>
          <p:cNvSpPr>
            <a:spLocks noChangeArrowheads="1"/>
          </p:cNvSpPr>
          <p:nvPr/>
        </p:nvSpPr>
        <p:spPr bwMode="auto">
          <a:xfrm>
            <a:off x="2733675" y="6418307"/>
            <a:ext cx="5011738" cy="420687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GB"/>
          </a:p>
        </p:txBody>
      </p:sp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03250" y="3262313"/>
            <a:ext cx="1798638" cy="128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09600" y="5062538"/>
            <a:ext cx="1800225" cy="1276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7896" name="Text Box 12"/>
          <p:cNvSpPr txBox="1">
            <a:spLocks noChangeArrowheads="1"/>
          </p:cNvSpPr>
          <p:nvPr/>
        </p:nvSpPr>
        <p:spPr bwMode="auto">
          <a:xfrm>
            <a:off x="4229100" y="3521075"/>
            <a:ext cx="1841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en-GB"/>
          </a:p>
        </p:txBody>
      </p:sp>
      <p:pic>
        <p:nvPicPr>
          <p:cNvPr id="37897" name="Picture 3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775597" y="1457369"/>
            <a:ext cx="1825625" cy="136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8" name="Picture 4" descr="gms-all-sampling-sites-popup-phosphate-20090923.png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3073400" y="4433888"/>
            <a:ext cx="4098925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uppieren 5"/>
          <p:cNvGrpSpPr>
            <a:grpSpLocks/>
          </p:cNvGrpSpPr>
          <p:nvPr/>
        </p:nvGrpSpPr>
        <p:grpSpPr bwMode="auto">
          <a:xfrm>
            <a:off x="539772" y="1478007"/>
            <a:ext cx="1843088" cy="1347787"/>
            <a:chOff x="6796617" y="4125914"/>
            <a:chExt cx="2270125" cy="1962829"/>
          </a:xfrm>
        </p:grpSpPr>
        <p:pic>
          <p:nvPicPr>
            <p:cNvPr id="37904" name="Picture 6" descr="hiseq.tiff"/>
            <p:cNvPicPr>
              <a:picLocks noChangeAspect="1"/>
            </p:cNvPicPr>
            <p:nvPr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6796617" y="4125914"/>
              <a:ext cx="2270125" cy="1931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905" name="Picture 7" descr="illumina.tiff"/>
            <p:cNvPicPr>
              <a:picLocks noChangeAspect="1"/>
            </p:cNvPicPr>
            <p:nvPr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7268181" y="5610906"/>
              <a:ext cx="1344877" cy="477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7900" name="Picture 6"/>
          <p:cNvPicPr>
            <a:picLocks noChangeAspect="1" noChangeArrowheads="1"/>
          </p:cNvPicPr>
          <p:nvPr/>
        </p:nvPicPr>
        <p:blipFill>
          <a:blip r:embed="rId9" cstate="screen"/>
          <a:srcRect l="6548" t="2728" b="28075"/>
          <a:stretch>
            <a:fillRect/>
          </a:stretch>
        </p:blipFill>
        <p:spPr bwMode="auto">
          <a:xfrm>
            <a:off x="7772400" y="4987925"/>
            <a:ext cx="1800225" cy="130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01" name="Picture 2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7764485" y="3208343"/>
            <a:ext cx="1800225" cy="134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Problems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22" y="609600"/>
            <a:ext cx="4362450" cy="5283200"/>
          </a:xfrm>
        </p:spPr>
        <p:txBody>
          <a:bodyPr/>
          <a:lstStyle/>
          <a:p>
            <a:endParaRPr lang="en-GB" smtClean="0"/>
          </a:p>
          <a:p>
            <a:r>
              <a:rPr lang="en-GB" smtClean="0"/>
              <a:t>Data processing</a:t>
            </a:r>
          </a:p>
          <a:p>
            <a:endParaRPr lang="en-GB" smtClean="0"/>
          </a:p>
          <a:p>
            <a:r>
              <a:rPr lang="en-GB" smtClean="0"/>
              <a:t>Data management/ Standardisation</a:t>
            </a:r>
          </a:p>
          <a:p>
            <a:endParaRPr lang="en-GB" smtClean="0"/>
          </a:p>
          <a:p>
            <a:r>
              <a:rPr lang="en-GB" smtClean="0"/>
              <a:t>Quality management</a:t>
            </a:r>
          </a:p>
          <a:p>
            <a:endParaRPr lang="en-GB" smtClean="0"/>
          </a:p>
          <a:p>
            <a:r>
              <a:rPr lang="en-GB" smtClean="0"/>
              <a:t>Data integration/ Modelling/Prediction</a:t>
            </a:r>
          </a:p>
          <a:p>
            <a:endParaRPr lang="en-GB" smtClean="0"/>
          </a:p>
          <a:p>
            <a:r>
              <a:rPr lang="en-GB" smtClean="0"/>
              <a:t>Access/Visualization</a:t>
            </a:r>
          </a:p>
          <a:p>
            <a:endParaRPr lang="en-GB" smtClean="0"/>
          </a:p>
        </p:txBody>
      </p:sp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3" cstate="screen"/>
          <a:srcRect l="1508" t="1016" r="37865" b="6227"/>
          <a:stretch>
            <a:fillRect/>
          </a:stretch>
        </p:blipFill>
        <p:spPr bwMode="auto">
          <a:xfrm>
            <a:off x="5156222" y="414340"/>
            <a:ext cx="4000500" cy="312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2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173663" y="4021138"/>
            <a:ext cx="3986212" cy="267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AutoShape 8"/>
          <p:cNvSpPr>
            <a:spLocks noChangeArrowheads="1"/>
          </p:cNvSpPr>
          <p:nvPr/>
        </p:nvSpPr>
        <p:spPr bwMode="auto">
          <a:xfrm>
            <a:off x="6862763" y="3505200"/>
            <a:ext cx="609600" cy="4191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595240" y="423863"/>
            <a:ext cx="8786991" cy="576262"/>
          </a:xfrm>
        </p:spPr>
        <p:txBody>
          <a:bodyPr/>
          <a:lstStyle/>
          <a:p>
            <a:r>
              <a:rPr lang="en-US" smtClean="0"/>
              <a:t>Data Integration: </a:t>
            </a:r>
            <a:br>
              <a:rPr lang="en-US" smtClean="0"/>
            </a:br>
            <a:r>
              <a:rPr lang="en-US" smtClean="0"/>
              <a:t>Marine Ecological Genomics Database (MegDb)</a:t>
            </a:r>
          </a:p>
        </p:txBody>
      </p:sp>
      <p:sp>
        <p:nvSpPr>
          <p:cNvPr id="15363" name="TextBox 5"/>
          <p:cNvSpPr txBox="1">
            <a:spLocks noChangeArrowheads="1"/>
          </p:cNvSpPr>
          <p:nvPr/>
        </p:nvSpPr>
        <p:spPr bwMode="auto">
          <a:xfrm>
            <a:off x="595218" y="1184319"/>
            <a:ext cx="3996684" cy="27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Genomic Databases</a:t>
            </a:r>
          </a:p>
        </p:txBody>
      </p:sp>
      <p:sp>
        <p:nvSpPr>
          <p:cNvPr id="15364" name="TextBox 6"/>
          <p:cNvSpPr txBox="1">
            <a:spLocks noChangeArrowheads="1"/>
          </p:cNvSpPr>
          <p:nvPr/>
        </p:nvSpPr>
        <p:spPr bwMode="auto">
          <a:xfrm>
            <a:off x="4591902" y="1203370"/>
            <a:ext cx="4666502" cy="27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Environmental Databases</a:t>
            </a:r>
          </a:p>
        </p:txBody>
      </p:sp>
      <p:sp>
        <p:nvSpPr>
          <p:cNvPr id="8" name="Flowchart: Magnetic Disk 7"/>
          <p:cNvSpPr/>
          <p:nvPr/>
        </p:nvSpPr>
        <p:spPr bwMode="auto">
          <a:xfrm>
            <a:off x="5882355" y="1703388"/>
            <a:ext cx="1357095" cy="571500"/>
          </a:xfrm>
          <a:prstGeom prst="flowChartMagneticDisk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GB" sz="1400">
                <a:latin typeface="Arial" pitchFamily="34" charset="0"/>
                <a:cs typeface="Arial" pitchFamily="34" charset="0"/>
              </a:rPr>
              <a:t>World Ocean Atlas</a:t>
            </a: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lowchart: Magnetic Disk 28"/>
          <p:cNvSpPr/>
          <p:nvPr/>
        </p:nvSpPr>
        <p:spPr bwMode="auto">
          <a:xfrm>
            <a:off x="5882355" y="2346325"/>
            <a:ext cx="1357095" cy="571500"/>
          </a:xfrm>
          <a:prstGeom prst="flowChartMagneticDisk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GB" sz="1400">
                <a:latin typeface="Arial" pitchFamily="34" charset="0"/>
                <a:cs typeface="Arial" pitchFamily="34" charset="0"/>
              </a:rPr>
              <a:t>World Ocean Database</a:t>
            </a: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Flowchart: Magnetic Disk 29"/>
          <p:cNvSpPr/>
          <p:nvPr/>
        </p:nvSpPr>
        <p:spPr bwMode="auto">
          <a:xfrm>
            <a:off x="5882355" y="2989263"/>
            <a:ext cx="1357095" cy="571500"/>
          </a:xfrm>
          <a:prstGeom prst="flowChartMagneticDisk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GB" sz="1400" err="1">
                <a:latin typeface="Arial" pitchFamily="34" charset="0"/>
                <a:cs typeface="Arial" pitchFamily="34" charset="0"/>
              </a:rPr>
              <a:t>SeaWiFS</a:t>
            </a: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Flowchart: Magnetic Disk 30"/>
          <p:cNvSpPr/>
          <p:nvPr/>
        </p:nvSpPr>
        <p:spPr bwMode="auto">
          <a:xfrm>
            <a:off x="1166626" y="1703388"/>
            <a:ext cx="1357094" cy="571500"/>
          </a:xfrm>
          <a:prstGeom prst="flowChartMagneticDisk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GB" sz="1400">
                <a:latin typeface="Arial" pitchFamily="34" charset="0"/>
                <a:cs typeface="Arial" pitchFamily="34" charset="0"/>
              </a:rPr>
              <a:t>EMBL</a:t>
            </a: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Flowchart: Magnetic Disk 31"/>
          <p:cNvSpPr/>
          <p:nvPr/>
        </p:nvSpPr>
        <p:spPr bwMode="auto">
          <a:xfrm>
            <a:off x="1166626" y="2346325"/>
            <a:ext cx="1357094" cy="571500"/>
          </a:xfrm>
          <a:prstGeom prst="flowChartMagneticDisk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GB" sz="1400">
                <a:latin typeface="Arial" pitchFamily="34" charset="0"/>
                <a:cs typeface="Arial" pitchFamily="34" charset="0"/>
              </a:rPr>
              <a:t>GenBank</a:t>
            </a: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Flowchart: Magnetic Disk 32"/>
          <p:cNvSpPr/>
          <p:nvPr/>
        </p:nvSpPr>
        <p:spPr bwMode="auto">
          <a:xfrm>
            <a:off x="1166626" y="2989263"/>
            <a:ext cx="1357094" cy="571500"/>
          </a:xfrm>
          <a:prstGeom prst="flowChartMagneticDisk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GB" sz="1400">
                <a:latin typeface="Arial" pitchFamily="34" charset="0"/>
                <a:cs typeface="Arial" pitchFamily="34" charset="0"/>
              </a:rPr>
              <a:t>DDBJ</a:t>
            </a: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Flowchart: Magnetic Disk 33"/>
          <p:cNvSpPr/>
          <p:nvPr/>
        </p:nvSpPr>
        <p:spPr bwMode="auto">
          <a:xfrm>
            <a:off x="1166626" y="3632200"/>
            <a:ext cx="1357094" cy="571500"/>
          </a:xfrm>
          <a:prstGeom prst="flowChartMagneticDisk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GB" sz="1400">
                <a:latin typeface="Arial" pitchFamily="34" charset="0"/>
                <a:cs typeface="Arial" pitchFamily="34" charset="0"/>
              </a:rPr>
              <a:t>Gold</a:t>
            </a: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Flowchart: Magnetic Disk 34"/>
          <p:cNvSpPr/>
          <p:nvPr/>
        </p:nvSpPr>
        <p:spPr bwMode="auto">
          <a:xfrm>
            <a:off x="2666595" y="2346325"/>
            <a:ext cx="1357095" cy="571500"/>
          </a:xfrm>
          <a:prstGeom prst="flowChartMagneticDisk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GB" sz="1400">
                <a:latin typeface="Arial" pitchFamily="34" charset="0"/>
                <a:cs typeface="Arial" pitchFamily="34" charset="0"/>
              </a:rPr>
              <a:t>NCBI Genome</a:t>
            </a:r>
            <a:br>
              <a:rPr lang="en-GB" sz="1400">
                <a:latin typeface="Arial" pitchFamily="34" charset="0"/>
                <a:cs typeface="Arial" pitchFamily="34" charset="0"/>
              </a:rPr>
            </a:br>
            <a:r>
              <a:rPr lang="en-GB" sz="1400">
                <a:latin typeface="Arial" pitchFamily="34" charset="0"/>
                <a:cs typeface="Arial" pitchFamily="34" charset="0"/>
              </a:rPr>
              <a:t>Projects</a:t>
            </a: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Flowchart: Magnetic Disk 36"/>
          <p:cNvSpPr/>
          <p:nvPr/>
        </p:nvSpPr>
        <p:spPr bwMode="auto">
          <a:xfrm>
            <a:off x="2666595" y="2989263"/>
            <a:ext cx="1357095" cy="571500"/>
          </a:xfrm>
          <a:prstGeom prst="flowChartMagneticDisk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GB" sz="1400" err="1">
                <a:latin typeface="Arial" pitchFamily="34" charset="0"/>
                <a:cs typeface="Arial" pitchFamily="34" charset="0"/>
              </a:rPr>
              <a:t>RefSeq</a:t>
            </a: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Flowchart: Magnetic Disk 37"/>
          <p:cNvSpPr/>
          <p:nvPr/>
        </p:nvSpPr>
        <p:spPr bwMode="auto">
          <a:xfrm>
            <a:off x="2666595" y="1703388"/>
            <a:ext cx="1357095" cy="571500"/>
          </a:xfrm>
          <a:prstGeom prst="flowChartMagneticDisk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GB" sz="1400">
                <a:latin typeface="Arial" pitchFamily="34" charset="0"/>
                <a:cs typeface="Arial" pitchFamily="34" charset="0"/>
              </a:rPr>
              <a:t>CAMERA</a:t>
            </a: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Flowchart: Magnetic Disk 40"/>
          <p:cNvSpPr/>
          <p:nvPr/>
        </p:nvSpPr>
        <p:spPr bwMode="auto">
          <a:xfrm>
            <a:off x="2666595" y="3632200"/>
            <a:ext cx="1357095" cy="571500"/>
          </a:xfrm>
          <a:prstGeom prst="flowChartMagneticDisk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GB" sz="1400">
                <a:latin typeface="Arial" pitchFamily="34" charset="0"/>
                <a:cs typeface="Arial" pitchFamily="34" charset="0"/>
              </a:rPr>
              <a:t>Moore Genomes</a:t>
            </a:r>
            <a:endParaRPr lang="en-US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Flowchart: Magnetic Disk 41"/>
          <p:cNvSpPr/>
          <p:nvPr/>
        </p:nvSpPr>
        <p:spPr bwMode="auto">
          <a:xfrm>
            <a:off x="5882355" y="3632200"/>
            <a:ext cx="1357095" cy="571500"/>
          </a:xfrm>
          <a:prstGeom prst="flowChartMagneticDisk">
            <a:avLst/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r>
              <a:rPr lang="en-GB" sz="1400" dirty="0">
                <a:latin typeface="Arial" pitchFamily="34" charset="0"/>
                <a:cs typeface="Arial" pitchFamily="34" charset="0"/>
              </a:rPr>
              <a:t>Others</a:t>
            </a:r>
          </a:p>
        </p:txBody>
      </p:sp>
      <p:cxnSp>
        <p:nvCxnSpPr>
          <p:cNvPr id="44" name="Straight Connector 43"/>
          <p:cNvCxnSpPr/>
          <p:nvPr/>
        </p:nvCxnSpPr>
        <p:spPr bwMode="auto">
          <a:xfrm rot="5400000" flipH="1" flipV="1">
            <a:off x="3021071" y="2774201"/>
            <a:ext cx="3143250" cy="158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Right Brace 45"/>
          <p:cNvSpPr/>
          <p:nvPr/>
        </p:nvSpPr>
        <p:spPr bwMode="auto">
          <a:xfrm rot="5400000">
            <a:off x="4381580" y="1499966"/>
            <a:ext cx="428625" cy="6858488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6" charset="0"/>
              <a:buNone/>
              <a:defRPr/>
            </a:pPr>
            <a:endParaRPr lang="en-US">
              <a:solidFill>
                <a:schemeClr val="tx1"/>
              </a:solidFill>
              <a:latin typeface="Times New Roman" pitchFamily="16" charset="0"/>
            </a:endParaRPr>
          </a:p>
        </p:txBody>
      </p:sp>
      <p:sp>
        <p:nvSpPr>
          <p:cNvPr id="15379" name="TextBox 62"/>
          <p:cNvSpPr txBox="1">
            <a:spLocks noChangeArrowheads="1"/>
          </p:cNvSpPr>
          <p:nvPr/>
        </p:nvSpPr>
        <p:spPr bwMode="auto">
          <a:xfrm>
            <a:off x="5177617" y="4275138"/>
            <a:ext cx="2903073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8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Extract, Transform, Load</a:t>
            </a:r>
            <a:endParaRPr lang="en-US" sz="1800" b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380" name="Right Brace 64"/>
          <p:cNvSpPr>
            <a:spLocks/>
          </p:cNvSpPr>
          <p:nvPr/>
        </p:nvSpPr>
        <p:spPr bwMode="auto">
          <a:xfrm rot="5400000">
            <a:off x="6382302" y="3132367"/>
            <a:ext cx="428625" cy="2857042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381" name="TextBox 65"/>
          <p:cNvSpPr txBox="1">
            <a:spLocks noChangeArrowheads="1"/>
          </p:cNvSpPr>
          <p:nvPr/>
        </p:nvSpPr>
        <p:spPr bwMode="auto">
          <a:xfrm>
            <a:off x="3309408" y="4599032"/>
            <a:ext cx="1770036" cy="279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b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Geo-referencing</a:t>
            </a:r>
            <a:endParaRPr lang="en-US" b="1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382" name="TextBox 71"/>
          <p:cNvSpPr txBox="1">
            <a:spLocks noChangeArrowheads="1"/>
          </p:cNvSpPr>
          <p:nvPr/>
        </p:nvSpPr>
        <p:spPr bwMode="auto">
          <a:xfrm>
            <a:off x="1193631" y="4275138"/>
            <a:ext cx="2901485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GB" sz="1800" b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Extract, Transform, Load</a:t>
            </a:r>
            <a:endParaRPr lang="en-US" sz="1800" b="1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383" name="Right Brace 72"/>
          <p:cNvSpPr>
            <a:spLocks/>
          </p:cNvSpPr>
          <p:nvPr/>
        </p:nvSpPr>
        <p:spPr bwMode="auto">
          <a:xfrm rot="5400000">
            <a:off x="2396729" y="3132367"/>
            <a:ext cx="428625" cy="2857042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384" name="TextBox 46"/>
          <p:cNvSpPr txBox="1">
            <a:spLocks noChangeArrowheads="1"/>
          </p:cNvSpPr>
          <p:nvPr/>
        </p:nvSpPr>
        <p:spPr bwMode="auto">
          <a:xfrm>
            <a:off x="6525190" y="5429250"/>
            <a:ext cx="1557087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107950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x 	= 	longitude</a:t>
            </a:r>
          </a:p>
          <a:p>
            <a:pPr defTabSz="107950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y 	= 	latitude</a:t>
            </a:r>
          </a:p>
          <a:p>
            <a:pPr defTabSz="107950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z 	= 	depth</a:t>
            </a:r>
          </a:p>
          <a:p>
            <a:pPr defTabSz="107950"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 	= 	time</a:t>
            </a:r>
          </a:p>
        </p:txBody>
      </p:sp>
      <p:pic>
        <p:nvPicPr>
          <p:cNvPr id="15385" name="Picture 31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355460" y="5143545"/>
            <a:ext cx="2536418" cy="159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95367" y="425880"/>
            <a:ext cx="8786551" cy="486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800" b="1" dirty="0" smtClean="0">
                <a:solidFill>
                  <a:srgbClr val="333399"/>
                </a:solidFill>
                <a:latin typeface="Arial Rounded MT Bold"/>
              </a:rPr>
              <a:t>Types of Sequence Data</a:t>
            </a:r>
            <a:endParaRPr/>
          </a:p>
        </p:txBody>
      </p:sp>
      <p:pic>
        <p:nvPicPr>
          <p:cNvPr id="88" name="Picture 87"/>
          <p:cNvPicPr/>
          <p:nvPr/>
        </p:nvPicPr>
        <p:blipFill>
          <a:blip r:embed="rId2" cstate="screen"/>
          <a:stretch>
            <a:fillRect/>
          </a:stretch>
        </p:blipFill>
        <p:spPr>
          <a:xfrm>
            <a:off x="359942" y="5134320"/>
            <a:ext cx="2656734" cy="172368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45000"/>
            </a:pPr>
            <a:r>
              <a:rPr lang="en-US" dirty="0" smtClean="0"/>
              <a:t>Genomic DNA</a:t>
            </a:r>
          </a:p>
          <a:p>
            <a:pPr lvl="1">
              <a:buSzPct val="45000"/>
            </a:pPr>
            <a:r>
              <a:rPr lang="en-US" dirty="0" smtClean="0"/>
              <a:t>Stores hereditary information</a:t>
            </a:r>
          </a:p>
          <a:p>
            <a:pPr lvl="1">
              <a:buSzPct val="45000"/>
            </a:pPr>
            <a:r>
              <a:rPr lang="en-US" dirty="0" smtClean="0"/>
              <a:t>Encodes information as a sequence of 4 different bases:</a:t>
            </a:r>
          </a:p>
          <a:p>
            <a:pPr lvl="2"/>
            <a:r>
              <a:rPr lang="en-US" dirty="0" smtClean="0"/>
              <a:t>Adenine, Thymine, Cytosine, Guanine</a:t>
            </a:r>
          </a:p>
          <a:p>
            <a:pPr lvl="2"/>
            <a:r>
              <a:rPr lang="en-US" dirty="0" smtClean="0"/>
              <a:t>Example: ACGATCGACTGAC</a:t>
            </a:r>
          </a:p>
          <a:p>
            <a:pPr lvl="1">
              <a:buSzPct val="45000"/>
            </a:pPr>
            <a:r>
              <a:rPr lang="en-US" dirty="0" smtClean="0"/>
              <a:t>Alphabet size = 4, up to 15</a:t>
            </a:r>
          </a:p>
          <a:p>
            <a:pPr lvl="1">
              <a:buSzPct val="45000"/>
            </a:pPr>
            <a:r>
              <a:rPr lang="en-US" dirty="0" smtClean="0"/>
              <a:t>Lengths between few thousands and billions</a:t>
            </a:r>
          </a:p>
          <a:p>
            <a:pPr lvl="1">
              <a:buSzPct val="45000"/>
            </a:pPr>
            <a:r>
              <a:rPr lang="en-US" dirty="0" smtClean="0"/>
              <a:t>Genomic DNA can be repetitive</a:t>
            </a:r>
          </a:p>
          <a:p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>
              <a:buSzPct val="45000"/>
            </a:pPr>
            <a:r>
              <a:rPr lang="en-US" dirty="0" smtClean="0"/>
              <a:t>Short Sequences</a:t>
            </a:r>
          </a:p>
          <a:p>
            <a:pPr lvl="1">
              <a:buSzPct val="45000"/>
            </a:pPr>
            <a:r>
              <a:rPr lang="en-US" dirty="0" smtClean="0"/>
              <a:t>Short read DNA</a:t>
            </a:r>
          </a:p>
          <a:p>
            <a:pPr lvl="2"/>
            <a:r>
              <a:rPr lang="en-US" dirty="0" smtClean="0"/>
              <a:t>From 50 to 10,000 bases long</a:t>
            </a:r>
          </a:p>
          <a:p>
            <a:pPr lvl="1">
              <a:buSzPct val="45000"/>
            </a:pPr>
            <a:r>
              <a:rPr lang="en-US" dirty="0" smtClean="0"/>
              <a:t>RNA</a:t>
            </a:r>
          </a:p>
          <a:p>
            <a:pPr lvl="2"/>
            <a:r>
              <a:rPr lang="en-US" dirty="0" smtClean="0"/>
              <a:t>Similar to short read DNA</a:t>
            </a:r>
          </a:p>
          <a:p>
            <a:pPr lvl="1">
              <a:buSzPct val="45000"/>
            </a:pPr>
            <a:r>
              <a:rPr lang="en-US" dirty="0" smtClean="0"/>
              <a:t>Protein</a:t>
            </a:r>
          </a:p>
          <a:p>
            <a:pPr lvl="2"/>
            <a:r>
              <a:rPr lang="en-US" dirty="0" smtClean="0"/>
              <a:t>Alphabet of 20 to 23!</a:t>
            </a:r>
          </a:p>
          <a:p>
            <a:pPr lvl="2"/>
            <a:r>
              <a:rPr lang="en-US" dirty="0" smtClean="0"/>
              <a:t>At maximum thousands long</a:t>
            </a:r>
          </a:p>
          <a:p>
            <a:pPr>
              <a:buNone/>
            </a:pPr>
            <a:endParaRPr lang="de-DE" dirty="0"/>
          </a:p>
        </p:txBody>
      </p:sp>
      <p:sp>
        <p:nvSpPr>
          <p:cNvPr id="10" name="TextShape 1"/>
          <p:cNvSpPr txBox="1"/>
          <p:nvPr/>
        </p:nvSpPr>
        <p:spPr>
          <a:xfrm>
            <a:off x="595367" y="425880"/>
            <a:ext cx="8786551" cy="486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800" b="1" dirty="0" smtClean="0">
                <a:solidFill>
                  <a:srgbClr val="333399"/>
                </a:solidFill>
                <a:latin typeface="Arial Rounded MT Bold"/>
              </a:rPr>
              <a:t>Types of Sequence Data</a:t>
            </a:r>
            <a:endParaRPr/>
          </a:p>
        </p:txBody>
      </p:sp>
      <p:pic>
        <p:nvPicPr>
          <p:cNvPr id="91" name="Picture 90"/>
          <p:cNvPicPr/>
          <p:nvPr/>
        </p:nvPicPr>
        <p:blipFill>
          <a:blip r:embed="rId2" cstate="screen"/>
          <a:stretch>
            <a:fillRect/>
          </a:stretch>
        </p:blipFill>
        <p:spPr>
          <a:xfrm>
            <a:off x="6298990" y="3240000"/>
            <a:ext cx="2699567" cy="27694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Helgoland_Vogelperspektive_sx"/>
          <p:cNvPicPr>
            <a:picLocks noChangeAspect="1" noChangeArrowheads="1"/>
          </p:cNvPicPr>
          <p:nvPr/>
        </p:nvPicPr>
        <p:blipFill>
          <a:blip r:embed="rId2" cstate="screen">
            <a:lum bright="39000"/>
          </a:blip>
          <a:srcRect t="15585"/>
          <a:stretch>
            <a:fillRect/>
          </a:stretch>
        </p:blipFill>
        <p:spPr bwMode="auto">
          <a:xfrm>
            <a:off x="0" y="1072055"/>
            <a:ext cx="9906000" cy="580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Micro B3: Biodiversity, Bioinformatics, Biotechnology</a:t>
            </a:r>
            <a:endParaRPr lang="en-US" dirty="0"/>
          </a:p>
        </p:txBody>
      </p:sp>
      <p:sp>
        <p:nvSpPr>
          <p:cNvPr id="21" name="Circular Arrow 20"/>
          <p:cNvSpPr/>
          <p:nvPr/>
        </p:nvSpPr>
        <p:spPr bwMode="auto">
          <a:xfrm>
            <a:off x="1923372" y="567557"/>
            <a:ext cx="6120000" cy="6120000"/>
          </a:xfrm>
          <a:prstGeom prst="circularArrow">
            <a:avLst>
              <a:gd name="adj1" fmla="val 2629"/>
              <a:gd name="adj2" fmla="val 379917"/>
              <a:gd name="adj3" fmla="val 18432234"/>
              <a:gd name="adj4" fmla="val 18927186"/>
              <a:gd name="adj5" fmla="val 4743"/>
            </a:avLst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TopUp"/>
            <a:lightRig rig="threePt" dir="t"/>
          </a:scene3d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" name="Circular Arrow 29"/>
          <p:cNvSpPr/>
          <p:nvPr/>
        </p:nvSpPr>
        <p:spPr bwMode="auto">
          <a:xfrm>
            <a:off x="2280730" y="898632"/>
            <a:ext cx="5400000" cy="5400000"/>
          </a:xfrm>
          <a:prstGeom prst="circularArrow">
            <a:avLst>
              <a:gd name="adj1" fmla="val 2629"/>
              <a:gd name="adj2" fmla="val 379917"/>
              <a:gd name="adj3" fmla="val 18432234"/>
              <a:gd name="adj4" fmla="val 18927186"/>
              <a:gd name="adj5" fmla="val 4743"/>
            </a:avLst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TopUp"/>
            <a:lightRig rig="threePt" dir="t"/>
          </a:scene3d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31010" y="1582616"/>
            <a:ext cx="8559780" cy="4115338"/>
            <a:chOff x="631010" y="1582616"/>
            <a:chExt cx="8559780" cy="4115338"/>
          </a:xfrm>
        </p:grpSpPr>
        <p:sp>
          <p:nvSpPr>
            <p:cNvPr id="18" name="TextBox 17"/>
            <p:cNvSpPr txBox="1"/>
            <p:nvPr/>
          </p:nvSpPr>
          <p:spPr>
            <a:xfrm>
              <a:off x="7352230" y="2405353"/>
              <a:ext cx="9083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Field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56688" y="1609756"/>
              <a:ext cx="10438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Study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364841" y="4344723"/>
              <a:ext cx="18259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Laboratory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55966" y="5236289"/>
              <a:ext cx="18197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Computing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198356" y="5222799"/>
              <a:ext cx="14057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Archival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44017" y="4344780"/>
              <a:ext cx="18090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Integration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1010" y="2409864"/>
              <a:ext cx="20163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Web Access</a:t>
              </a:r>
              <a:endParaRPr lang="en-US" sz="2400" dirty="0">
                <a:latin typeface="+mj-lt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768711" y="1582616"/>
              <a:ext cx="18601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+mj-lt"/>
                </a:rPr>
                <a:t>Knowledge</a:t>
              </a:r>
              <a:endParaRPr lang="en-US" sz="2400" dirty="0">
                <a:latin typeface="+mj-lt"/>
              </a:endParaRPr>
            </a:p>
          </p:txBody>
        </p:sp>
      </p:grpSp>
      <p:sp>
        <p:nvSpPr>
          <p:cNvPr id="27" name="Circular Arrow 26"/>
          <p:cNvSpPr/>
          <p:nvPr/>
        </p:nvSpPr>
        <p:spPr bwMode="auto">
          <a:xfrm>
            <a:off x="2102044" y="719946"/>
            <a:ext cx="5760000" cy="5760000"/>
          </a:xfrm>
          <a:prstGeom prst="circularArrow">
            <a:avLst>
              <a:gd name="adj1" fmla="val 2866"/>
              <a:gd name="adj2" fmla="val 379917"/>
              <a:gd name="adj3" fmla="val 18475562"/>
              <a:gd name="adj4" fmla="val 18927186"/>
              <a:gd name="adj5" fmla="val 4743"/>
            </a:avLst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scene3d>
            <a:camera prst="isometricTopUp"/>
            <a:lightRig rig="threePt" dir="t"/>
          </a:scene3d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9" name="Picture 28" descr="mb3-logo-large-tranparent.jpg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531479" y="2301768"/>
            <a:ext cx="2804532" cy="260130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Kilobyte per Day per Machine</a:t>
            </a: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04737" y="1211268"/>
            <a:ext cx="8496526" cy="531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PostBIS</a:t>
            </a:r>
            <a:r>
              <a:rPr lang="en-US" dirty="0" smtClean="0"/>
              <a:t>: Sequence Data Compression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Master Thesis: Michael Schneider</a:t>
            </a:r>
          </a:p>
          <a:p>
            <a:r>
              <a:rPr lang="en-US" dirty="0" err="1" smtClean="0"/>
              <a:t>PostgreSQL</a:t>
            </a:r>
            <a:r>
              <a:rPr lang="en-US" dirty="0" smtClean="0"/>
              <a:t> extension </a:t>
            </a:r>
          </a:p>
          <a:p>
            <a:pPr lvl="1"/>
            <a:r>
              <a:rPr lang="en-US" dirty="0" smtClean="0"/>
              <a:t>In-database sequence compression</a:t>
            </a:r>
          </a:p>
          <a:p>
            <a:pPr lvl="1"/>
            <a:r>
              <a:rPr lang="en-US" dirty="0" smtClean="0"/>
              <a:t>Special Data Types</a:t>
            </a:r>
          </a:p>
          <a:p>
            <a:pPr lvl="1"/>
            <a:r>
              <a:rPr lang="en-US" dirty="0" smtClean="0"/>
              <a:t>Special Functions</a:t>
            </a:r>
            <a:endParaRPr lang="de-DE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719907" y="436680"/>
            <a:ext cx="8786551" cy="8204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800" b="1" dirty="0" err="1" smtClean="0">
                <a:solidFill>
                  <a:srgbClr val="333399"/>
                </a:solidFill>
                <a:latin typeface="Arial Rounded MT Bold"/>
              </a:rPr>
              <a:t>PostBIS</a:t>
            </a:r>
            <a:r>
              <a:rPr lang="en-GB" sz="2800" b="1" dirty="0" smtClean="0">
                <a:solidFill>
                  <a:srgbClr val="333399"/>
                </a:solidFill>
                <a:latin typeface="Arial Rounded MT Bold"/>
              </a:rPr>
              <a:t> Performance</a:t>
            </a:r>
            <a:endParaRPr/>
          </a:p>
        </p:txBody>
      </p:sp>
      <p:pic>
        <p:nvPicPr>
          <p:cNvPr id="115" name="Picture 114"/>
          <p:cNvPicPr/>
          <p:nvPr/>
        </p:nvPicPr>
        <p:blipFill>
          <a:blip r:embed="rId2" cstate="screen"/>
          <a:stretch>
            <a:fillRect/>
          </a:stretch>
        </p:blipFill>
        <p:spPr>
          <a:xfrm>
            <a:off x="1619763" y="1260000"/>
            <a:ext cx="5967123" cy="5155200"/>
          </a:xfrm>
          <a:prstGeom prst="rect">
            <a:avLst/>
          </a:prstGeom>
        </p:spPr>
      </p:pic>
      <p:sp>
        <p:nvSpPr>
          <p:cNvPr id="116" name="TextShape 3"/>
          <p:cNvSpPr txBox="1"/>
          <p:nvPr/>
        </p:nvSpPr>
        <p:spPr>
          <a:xfrm>
            <a:off x="2159654" y="6480000"/>
            <a:ext cx="1681290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de-DE"/>
              <a:t>Genomic DNA</a:t>
            </a:r>
            <a:endParaRPr/>
          </a:p>
        </p:txBody>
      </p:sp>
      <p:sp>
        <p:nvSpPr>
          <p:cNvPr id="117" name="TextShape 4"/>
          <p:cNvSpPr txBox="1"/>
          <p:nvPr/>
        </p:nvSpPr>
        <p:spPr>
          <a:xfrm>
            <a:off x="3959365" y="6480000"/>
            <a:ext cx="1079827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de-DE"/>
              <a:t>Short</a:t>
            </a:r>
            <a:endParaRPr/>
          </a:p>
        </p:txBody>
      </p:sp>
      <p:sp>
        <p:nvSpPr>
          <p:cNvPr id="118" name="TextShape 5"/>
          <p:cNvSpPr txBox="1"/>
          <p:nvPr/>
        </p:nvSpPr>
        <p:spPr>
          <a:xfrm>
            <a:off x="5399157" y="6480000"/>
            <a:ext cx="1439769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de-DE"/>
              <a:t>Alignments</a:t>
            </a:r>
            <a:endParaRPr/>
          </a:p>
        </p:txBody>
      </p:sp>
      <p:sp>
        <p:nvSpPr>
          <p:cNvPr id="119" name="TextShape 6"/>
          <p:cNvSpPr txBox="1"/>
          <p:nvPr/>
        </p:nvSpPr>
        <p:spPr>
          <a:xfrm>
            <a:off x="7378839" y="6120000"/>
            <a:ext cx="1979683" cy="34632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r>
              <a:rPr lang="de-DE"/>
              <a:t>Short again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/>
          <p:cNvPicPr/>
          <p:nvPr/>
        </p:nvPicPr>
        <p:blipFill>
          <a:blip r:embed="rId2" cstate="screen"/>
          <a:stretch>
            <a:fillRect/>
          </a:stretch>
        </p:blipFill>
        <p:spPr>
          <a:xfrm>
            <a:off x="1789633" y="1395720"/>
            <a:ext cx="5769155" cy="5084280"/>
          </a:xfrm>
          <a:prstGeom prst="rect">
            <a:avLst/>
          </a:prstGeom>
        </p:spPr>
      </p:pic>
      <p:sp>
        <p:nvSpPr>
          <p:cNvPr id="5" name="TextShape 1"/>
          <p:cNvSpPr txBox="1"/>
          <p:nvPr/>
        </p:nvSpPr>
        <p:spPr>
          <a:xfrm>
            <a:off x="719907" y="436680"/>
            <a:ext cx="8786551" cy="8204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800" b="1" dirty="0" err="1" smtClean="0">
                <a:solidFill>
                  <a:srgbClr val="333399"/>
                </a:solidFill>
                <a:latin typeface="Arial Rounded MT Bold"/>
              </a:rPr>
              <a:t>PostBIS</a:t>
            </a:r>
            <a:r>
              <a:rPr lang="en-GB" sz="2800" b="1" dirty="0" smtClean="0">
                <a:solidFill>
                  <a:srgbClr val="333399"/>
                </a:solidFill>
                <a:latin typeface="Arial Rounded MT Bold"/>
              </a:rPr>
              <a:t> Performance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30"/>
          <p:cNvPicPr/>
          <p:nvPr/>
        </p:nvPicPr>
        <p:blipFill>
          <a:blip r:embed="rId2" cstate="screen"/>
          <a:stretch>
            <a:fillRect/>
          </a:stretch>
        </p:blipFill>
        <p:spPr>
          <a:xfrm>
            <a:off x="1619740" y="1260000"/>
            <a:ext cx="5997719" cy="5414400"/>
          </a:xfrm>
          <a:prstGeom prst="rect">
            <a:avLst/>
          </a:prstGeom>
        </p:spPr>
      </p:pic>
      <p:sp>
        <p:nvSpPr>
          <p:cNvPr id="5" name="TextShape 1"/>
          <p:cNvSpPr txBox="1"/>
          <p:nvPr/>
        </p:nvSpPr>
        <p:spPr>
          <a:xfrm>
            <a:off x="719907" y="436680"/>
            <a:ext cx="8786551" cy="8204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800" b="1" dirty="0" err="1" smtClean="0">
                <a:solidFill>
                  <a:srgbClr val="333399"/>
                </a:solidFill>
                <a:latin typeface="Arial Rounded MT Bold"/>
              </a:rPr>
              <a:t>PostBIS</a:t>
            </a:r>
            <a:r>
              <a:rPr lang="en-GB" sz="2800" b="1" dirty="0" smtClean="0">
                <a:solidFill>
                  <a:srgbClr val="333399"/>
                </a:solidFill>
                <a:latin typeface="Arial Rounded MT Bold"/>
              </a:rPr>
              <a:t> Performance</a:t>
            </a: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95357" y="425880"/>
            <a:ext cx="8786551" cy="486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>
              <a:lnSpc>
                <a:spcPct val="100000"/>
              </a:lnSpc>
            </a:pPr>
            <a:r>
              <a:rPr lang="en-GB" sz="2800" b="1" dirty="0">
                <a:solidFill>
                  <a:srgbClr val="333399"/>
                </a:solidFill>
                <a:latin typeface="Arial Rounded MT Bold"/>
              </a:rPr>
              <a:t>Substring </a:t>
            </a:r>
            <a:r>
              <a:rPr lang="en-GB" sz="2800" b="1" dirty="0" smtClean="0">
                <a:solidFill>
                  <a:srgbClr val="333399"/>
                </a:solidFill>
                <a:latin typeface="Arial Rounded MT Bold"/>
              </a:rPr>
              <a:t>Performance</a:t>
            </a:r>
            <a:endParaRPr/>
          </a:p>
        </p:txBody>
      </p:sp>
      <p:sp>
        <p:nvSpPr>
          <p:cNvPr id="137" name="TextShape 2"/>
          <p:cNvSpPr txBox="1"/>
          <p:nvPr/>
        </p:nvSpPr>
        <p:spPr>
          <a:xfrm>
            <a:off x="595357" y="1066680"/>
            <a:ext cx="8786551" cy="527976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GB"/>
              <a:t> </a:t>
            </a:r>
            <a:endParaRPr/>
          </a:p>
        </p:txBody>
      </p:sp>
      <p:pic>
        <p:nvPicPr>
          <p:cNvPr id="138" name="Picture 137"/>
          <p:cNvPicPr/>
          <p:nvPr/>
        </p:nvPicPr>
        <p:blipFill>
          <a:blip r:embed="rId2" cstate="screen"/>
          <a:stretch>
            <a:fillRect/>
          </a:stretch>
        </p:blipFill>
        <p:spPr>
          <a:xfrm>
            <a:off x="1918852" y="1142620"/>
            <a:ext cx="5819907" cy="51350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95352" y="425880"/>
            <a:ext cx="8786551" cy="486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n-GB" sz="2800" b="1">
                <a:solidFill>
                  <a:srgbClr val="333399"/>
                </a:solidFill>
                <a:latin typeface="Arial Rounded MT Bold"/>
              </a:rPr>
              <a:t>Substring Performance </a:t>
            </a:r>
            <a:endParaRPr/>
          </a:p>
        </p:txBody>
      </p:sp>
      <p:pic>
        <p:nvPicPr>
          <p:cNvPr id="141" name="Picture 140"/>
          <p:cNvPicPr/>
          <p:nvPr/>
        </p:nvPicPr>
        <p:blipFill>
          <a:blip r:embed="rId2" cstate="screen"/>
          <a:stretch>
            <a:fillRect/>
          </a:stretch>
        </p:blipFill>
        <p:spPr>
          <a:xfrm>
            <a:off x="1946575" y="1080000"/>
            <a:ext cx="5972163" cy="54500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15|1.2|31.2|21.3|2.3"/>
</p:tagLst>
</file>

<file path=ppt/theme/theme1.xml><?xml version="1.0" encoding="utf-8"?>
<a:theme xmlns:a="http://schemas.openxmlformats.org/drawingml/2006/main" name="FOG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0066FF"/>
      </a:accent2>
      <a:accent3>
        <a:srgbClr val="FFFFFF"/>
      </a:accent3>
      <a:accent4>
        <a:srgbClr val="000000"/>
      </a:accent4>
      <a:accent5>
        <a:srgbClr val="AAE2CA"/>
      </a:accent5>
      <a:accent6>
        <a:srgbClr val="005CE7"/>
      </a:accent6>
      <a:hlink>
        <a:srgbClr val="0066FF"/>
      </a:hlink>
      <a:folHlink>
        <a:srgbClr val="B2B2B2"/>
      </a:folHlink>
    </a:clrScheme>
    <a:fontScheme name="Standarddesign">
      <a:majorFont>
        <a:latin typeface="Arial Rounded MT Bold"/>
        <a:ea typeface=""/>
        <a:cs typeface=""/>
      </a:majorFont>
      <a:minorFont>
        <a:latin typeface="Arial Rounded MT Bol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, Subtitle &amp; Mosaic">
  <a:themeElements>
    <a:clrScheme name="">
      <a:dk1>
        <a:srgbClr val="4D4D4D"/>
      </a:dk1>
      <a:lt1>
        <a:srgbClr val="FFFFFF"/>
      </a:lt1>
      <a:dk2>
        <a:srgbClr val="000000"/>
      </a:dk2>
      <a:lt2>
        <a:srgbClr val="808080"/>
      </a:lt2>
      <a:accent1>
        <a:srgbClr val="74AEE7"/>
      </a:accent1>
      <a:accent2>
        <a:srgbClr val="333399"/>
      </a:accent2>
      <a:accent3>
        <a:srgbClr val="FFFFFF"/>
      </a:accent3>
      <a:accent4>
        <a:srgbClr val="404040"/>
      </a:accent4>
      <a:accent5>
        <a:srgbClr val="BCD3F1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Subtitle &amp; Mosaic">
      <a:majorFont>
        <a:latin typeface="Helvetica Neue Light"/>
        <a:ea typeface="ヒラギノ角ゴ ProN W3"/>
        <a:cs typeface="ヒラギノ角ゴ ProN W3"/>
      </a:majorFont>
      <a:minorFont>
        <a:latin typeface="Helvetica Neue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74AEE7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1066800" algn="l"/>
          </a:tabLst>
          <a:defRPr kumimoji="0" lang="en-US" sz="3200" b="0" i="0" u="none" strike="noStrike" cap="none" normalizeH="0" baseline="0">
            <a:ln>
              <a:noFill/>
            </a:ln>
            <a:solidFill>
              <a:srgbClr val="4D4D4D"/>
            </a:solidFill>
            <a:effectLst/>
            <a:latin typeface="Helvetica Neue" charset="0"/>
            <a:ea typeface="ヒラギノ角ゴ ProN W3" charset="0"/>
            <a:cs typeface="ヒラギノ角ゴ ProN W3" charset="0"/>
            <a:sym typeface="Helvetica Neu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74AEE7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>
            <a:tab pos="1066800" algn="l"/>
          </a:tabLst>
          <a:defRPr kumimoji="0" lang="en-US" sz="3200" b="0" i="0" u="none" strike="noStrike" cap="none" normalizeH="0" baseline="0">
            <a:ln>
              <a:noFill/>
            </a:ln>
            <a:solidFill>
              <a:srgbClr val="4D4D4D"/>
            </a:solidFill>
            <a:effectLst/>
            <a:latin typeface="Helvetica Neue" charset="0"/>
            <a:ea typeface="ヒラギノ角ゴ ProN W3" charset="0"/>
            <a:cs typeface="ヒラギノ角ゴ ProN W3" charset="0"/>
            <a:sym typeface="Helvetica Neue" charset="0"/>
          </a:defRPr>
        </a:defPPr>
      </a:lstStyle>
    </a:lnDef>
  </a:objectDefaults>
  <a:extraClrSchemeLst>
    <a:extraClrScheme>
      <a:clrScheme name="Title, Subtitle &amp; Mosai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1997</Words>
  <Application>Microsoft Office PowerPoint</Application>
  <PresentationFormat>A4 Paper (210x297 mm)</PresentationFormat>
  <Paragraphs>641</Paragraphs>
  <Slides>96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96</vt:i4>
      </vt:variant>
    </vt:vector>
  </HeadingPairs>
  <TitlesOfParts>
    <vt:vector size="98" baseType="lpstr">
      <vt:lpstr>FOG</vt:lpstr>
      <vt:lpstr>Title, Subtitle &amp; Mosaic</vt:lpstr>
      <vt:lpstr>  Micro B3 Information System   Bringing  sequence data into environmental context</vt:lpstr>
      <vt:lpstr>Ecosystem Perspective</vt:lpstr>
      <vt:lpstr>Data Perspective</vt:lpstr>
      <vt:lpstr>Data Perspective</vt:lpstr>
      <vt:lpstr>Data Flow Perspective</vt:lpstr>
      <vt:lpstr>Data Flow Perspective: Issues</vt:lpstr>
      <vt:lpstr>Data Integration</vt:lpstr>
      <vt:lpstr>Data Integration: Geo-referencing</vt:lpstr>
      <vt:lpstr>Micro B3: Biodiversity, Bioinformatics, Biotechnology</vt:lpstr>
      <vt:lpstr>Micro B3: Biodiversity, Bioinformatics, Biotechnology</vt:lpstr>
      <vt:lpstr>Definition: Information System</vt:lpstr>
      <vt:lpstr>Information System: Logic View</vt:lpstr>
      <vt:lpstr>Information System: Process View</vt:lpstr>
      <vt:lpstr>Information System: Process View – Data Convergence</vt:lpstr>
      <vt:lpstr>Information System: Process View – Data Divergence</vt:lpstr>
      <vt:lpstr>Information System: Science driven</vt:lpstr>
      <vt:lpstr>So why all that?</vt:lpstr>
      <vt:lpstr>Gathering &amp; Services</vt:lpstr>
      <vt:lpstr>Information System: Science driven</vt:lpstr>
      <vt:lpstr>Part I:  Data tracking Generate, Harvest and Filter</vt:lpstr>
      <vt:lpstr>Generate</vt:lpstr>
      <vt:lpstr>Slide 22</vt:lpstr>
      <vt:lpstr>Ocean Sampling Day</vt:lpstr>
      <vt:lpstr>Information System: Process View</vt:lpstr>
      <vt:lpstr>Harvest</vt:lpstr>
      <vt:lpstr>Ocean Sampling Day App </vt:lpstr>
      <vt:lpstr>Features</vt:lpstr>
      <vt:lpstr>Entering Data</vt:lpstr>
      <vt:lpstr>OSD-App-Server</vt:lpstr>
      <vt:lpstr>OSD-App-Server</vt:lpstr>
      <vt:lpstr>Login: Please Use Twitter, Facebook, or Google</vt:lpstr>
      <vt:lpstr>Information System: Process View</vt:lpstr>
      <vt:lpstr> Filter</vt:lpstr>
      <vt:lpstr>Data Analysis in Micro B3</vt:lpstr>
      <vt:lpstr>Slide 35</vt:lpstr>
      <vt:lpstr>Slide 36</vt:lpstr>
      <vt:lpstr>Information System: Process View</vt:lpstr>
      <vt:lpstr>Integrate</vt:lpstr>
      <vt:lpstr>Heterogeneity: Oceanographic Data</vt:lpstr>
      <vt:lpstr>ELT</vt:lpstr>
      <vt:lpstr>Database Development</vt:lpstr>
      <vt:lpstr>Information System: Process View</vt:lpstr>
      <vt:lpstr>Part II:  Data Services Augment, Analyze and Interpret (Act)</vt:lpstr>
      <vt:lpstr>Augment</vt:lpstr>
      <vt:lpstr>Information System: Process View</vt:lpstr>
      <vt:lpstr>Analyse (ecologically)</vt:lpstr>
      <vt:lpstr>Slide 47</vt:lpstr>
      <vt:lpstr>Functional Traits</vt:lpstr>
      <vt:lpstr>Examples of Metagenomic Traits</vt:lpstr>
      <vt:lpstr>The Metagenomic Trait Workflow(s)</vt:lpstr>
      <vt:lpstr> What is a Workflow? </vt:lpstr>
      <vt:lpstr>What is a Taverna?</vt:lpstr>
      <vt:lpstr>Taverna Workflows </vt:lpstr>
      <vt:lpstr>Workflows can be good for…</vt:lpstr>
      <vt:lpstr>Taverna Workbench</vt:lpstr>
      <vt:lpstr>Slide 56</vt:lpstr>
      <vt:lpstr>Discovery:  knowns, known unknowns and unknown unknowns</vt:lpstr>
      <vt:lpstr>Information System: Process View</vt:lpstr>
      <vt:lpstr>Act  Interpret</vt:lpstr>
      <vt:lpstr>Complexity</vt:lpstr>
      <vt:lpstr>Data Access: Software Services</vt:lpstr>
      <vt:lpstr>Ecological Analysis Tools for Microbial Ecology (EATME)</vt:lpstr>
      <vt:lpstr>Metagenomic Network Analysis</vt:lpstr>
      <vt:lpstr>Data Access: Visualization of unknown networks</vt:lpstr>
      <vt:lpstr>ProX</vt:lpstr>
      <vt:lpstr>Information System: Process View</vt:lpstr>
      <vt:lpstr>Information System: Process View</vt:lpstr>
      <vt:lpstr>Take home messages</vt:lpstr>
      <vt:lpstr>Outro</vt:lpstr>
      <vt:lpstr>Megx.net / Micro B3 is Open Source</vt:lpstr>
      <vt:lpstr>Slide 71</vt:lpstr>
      <vt:lpstr>Slide 72</vt:lpstr>
      <vt:lpstr>Slide 73</vt:lpstr>
      <vt:lpstr>Network Analysis</vt:lpstr>
      <vt:lpstr>OSGi framework</vt:lpstr>
      <vt:lpstr>Components</vt:lpstr>
      <vt:lpstr>Guiding basic ecological questions</vt:lpstr>
      <vt:lpstr>Megx.net:  Data Portal for Microbial Ecological GenomiX</vt:lpstr>
      <vt:lpstr>Who is out there and where? (in terms of sequenced genomes, metagenomes and key genes)</vt:lpstr>
      <vt:lpstr>Micro B3 Information System</vt:lpstr>
      <vt:lpstr>Contextual Data Flow – Mobile App</vt:lpstr>
      <vt:lpstr>Exploring Ecosystems Biology</vt:lpstr>
      <vt:lpstr>Acknowledgements</vt:lpstr>
      <vt:lpstr>Micro B3: Connected</vt:lpstr>
      <vt:lpstr>Challenges in Environmental Bioinformatics</vt:lpstr>
      <vt:lpstr>Problems</vt:lpstr>
      <vt:lpstr>Data Integration:  Marine Ecological Genomics Database (MegDb)</vt:lpstr>
      <vt:lpstr>Slide 88</vt:lpstr>
      <vt:lpstr>Slide 89</vt:lpstr>
      <vt:lpstr>Kilobyte per Day per Machine</vt:lpstr>
      <vt:lpstr>PostBIS: Sequence Data Compression</vt:lpstr>
      <vt:lpstr>Slide 92</vt:lpstr>
      <vt:lpstr>Slide 93</vt:lpstr>
      <vt:lpstr>Slide 94</vt:lpstr>
      <vt:lpstr>Slide 95</vt:lpstr>
      <vt:lpstr>Slide 96</vt:lpstr>
    </vt:vector>
  </TitlesOfParts>
  <Company>MPI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</dc:title>
  <dc:creator>Renzo Kottmann</dc:creator>
  <cp:keywords>microb3;introduction;presentation</cp:keywords>
  <cp:lastModifiedBy>rkottman</cp:lastModifiedBy>
  <cp:revision>2243</cp:revision>
  <cp:lastPrinted>2000-05-22T16:41:32Z</cp:lastPrinted>
  <dcterms:created xsi:type="dcterms:W3CDTF">2000-05-17T13:39:28Z</dcterms:created>
  <dcterms:modified xsi:type="dcterms:W3CDTF">2014-03-27T07:37:54Z</dcterms:modified>
</cp:coreProperties>
</file>